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808" r:id="rId1"/>
  </p:sldMasterIdLst>
  <p:sldIdLst>
    <p:sldId id="256" r:id="rId2"/>
    <p:sldId id="257" r:id="rId3"/>
    <p:sldId id="27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0" r:id="rId15"/>
    <p:sldId id="281" r:id="rId16"/>
    <p:sldId id="282" r:id="rId17"/>
    <p:sldId id="270" r:id="rId18"/>
    <p:sldId id="271" r:id="rId19"/>
    <p:sldId id="283" r:id="rId20"/>
    <p:sldId id="272" r:id="rId21"/>
    <p:sldId id="273" r:id="rId22"/>
    <p:sldId id="274" r:id="rId23"/>
    <p:sldId id="284" r:id="rId24"/>
    <p:sldId id="275" r:id="rId25"/>
    <p:sldId id="276" r:id="rId26"/>
    <p:sldId id="277" r:id="rId27"/>
    <p:sldId id="27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330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presProps" Target="presProps.xml"  /><Relationship Id="rId3" Type="http://schemas.openxmlformats.org/officeDocument/2006/relationships/slide" Target="slides/slide2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005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26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7042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815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0303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87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39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17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632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02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1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867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127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88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327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30984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69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1.jpeg"  /><Relationship Id="rId3" Type="http://schemas.openxmlformats.org/officeDocument/2006/relationships/image" Target="../media/image22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3.png"  /><Relationship Id="rId3" Type="http://schemas.openxmlformats.org/officeDocument/2006/relationships/image" Target="../media/image24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5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6.jpeg"  /><Relationship Id="rId3" Type="http://schemas.openxmlformats.org/officeDocument/2006/relationships/image" Target="../media/image27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6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7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9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0.jpeg"  /><Relationship Id="rId3" Type="http://schemas.openxmlformats.org/officeDocument/2006/relationships/image" Target="../media/image41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2.jpeg"  /><Relationship Id="rId3" Type="http://schemas.openxmlformats.org/officeDocument/2006/relationships/image" Target="../media/image43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5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hyperlink" Target="https://www.10000recipe.com/" TargetMode="External"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9.jpeg"  /><Relationship Id="rId3" Type="http://schemas.openxmlformats.org/officeDocument/2006/relationships/image" Target="../media/image20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4955" y="592208"/>
            <a:ext cx="8825658" cy="2677648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웹 개발 프로젝트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54955" y="4884472"/>
            <a:ext cx="8825658" cy="86142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김재환</a:t>
            </a:r>
            <a:r>
              <a:rPr lang="en-US" altLang="ko-KR" dirty="0"/>
              <a:t>	</a:t>
            </a:r>
          </a:p>
          <a:p>
            <a:pPr algn="l"/>
            <a:r>
              <a:rPr lang="ko-KR" altLang="en-US" dirty="0"/>
              <a:t>과정 </a:t>
            </a:r>
            <a:r>
              <a:rPr lang="en-US" altLang="ko-KR" dirty="0"/>
              <a:t>: (</a:t>
            </a:r>
            <a:r>
              <a:rPr lang="ko-KR" altLang="en-US" dirty="0" err="1"/>
              <a:t>산대특</a:t>
            </a:r>
            <a:r>
              <a:rPr lang="en-US" altLang="ko-KR" dirty="0"/>
              <a:t>)</a:t>
            </a:r>
            <a:r>
              <a:rPr lang="ko-KR" altLang="en-US" dirty="0"/>
              <a:t>시스템 엔지니어와 </a:t>
            </a:r>
            <a:r>
              <a:rPr lang="ko-KR" altLang="en-US" dirty="0" err="1"/>
              <a:t>풀스택</a:t>
            </a:r>
            <a:r>
              <a:rPr lang="ko-KR" altLang="en-US" dirty="0"/>
              <a:t> 개발자 양성과정</a:t>
            </a:r>
          </a:p>
        </p:txBody>
      </p:sp>
    </p:spTree>
    <p:extLst>
      <p:ext uri="{BB962C8B-B14F-4D97-AF65-F5344CB8AC3E}">
        <p14:creationId xmlns:p14="http://schemas.microsoft.com/office/powerpoint/2010/main" val="1555551274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미니홈피 대략적 화면구성</a:t>
            </a:r>
            <a:r>
              <a:rPr lang="en-US" altLang="ko-KR"/>
              <a:t>(Balsamiq)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메인화면구성</a:t>
            </a:r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676275" y="2857501"/>
            <a:ext cx="4184650" cy="2522340"/>
          </a:xfrm>
        </p:spPr>
      </p:pic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로그인화면구성</a:t>
            </a:r>
            <a:endParaRPr lang="ko-KR" altLang="en-US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tretch>
            <a:fillRect/>
          </a:stretch>
        </p:blipFill>
        <p:spPr>
          <a:xfrm>
            <a:off x="5087938" y="2857502"/>
            <a:ext cx="4186237" cy="2467808"/>
          </a:xfrm>
        </p:spPr>
      </p:pic>
      <p:sp>
        <p:nvSpPr>
          <p:cNvPr id="11" name="텍스트 개체 틀 4"/>
          <p:cNvSpPr txBox="1"/>
          <p:nvPr/>
        </p:nvSpPr>
        <p:spPr>
          <a:xfrm>
            <a:off x="675306" y="5599508"/>
            <a:ext cx="8596667" cy="57626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marL="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000"/>
              <a:t> 프로필</a:t>
            </a:r>
            <a:r>
              <a:rPr lang="en-US" altLang="ko-KR" sz="2000"/>
              <a:t>, </a:t>
            </a:r>
            <a:r>
              <a:rPr lang="ko-KR" altLang="en-US" sz="2000"/>
              <a:t>사진첩</a:t>
            </a:r>
            <a:r>
              <a:rPr lang="en-US" altLang="ko-KR" sz="2000"/>
              <a:t>, </a:t>
            </a:r>
            <a:r>
              <a:rPr lang="ko-KR" altLang="en-US" sz="2000"/>
              <a:t>다이어리</a:t>
            </a:r>
            <a:r>
              <a:rPr lang="en-US" altLang="ko-KR" sz="2000"/>
              <a:t>,</a:t>
            </a:r>
            <a:r>
              <a:rPr lang="ko-KR" altLang="en-US" sz="2000"/>
              <a:t> 주크박스</a:t>
            </a:r>
            <a:r>
              <a:rPr lang="en-US" altLang="ko-KR" sz="2000"/>
              <a:t>, </a:t>
            </a:r>
            <a:r>
              <a:rPr lang="ko-KR" altLang="en-US" sz="2000"/>
              <a:t>방명록 부분</a:t>
            </a:r>
            <a:r>
              <a:rPr lang="en-US" altLang="ko-KR" sz="2000"/>
              <a:t>(balsamiq </a:t>
            </a:r>
            <a:r>
              <a:rPr lang="ko-KR" altLang="en-US" sz="2000"/>
              <a:t>첨부</a:t>
            </a:r>
            <a:r>
              <a:rPr lang="en-US" altLang="ko-KR" sz="2000"/>
              <a:t>) </a:t>
            </a: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DB </a:t>
            </a:r>
            <a:r>
              <a:rPr lang="ko-KR" altLang="en-US"/>
              <a:t>구성</a:t>
            </a:r>
            <a:r>
              <a:rPr lang="en-US" altLang="ko-KR"/>
              <a:t>(My-SQL8.0)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9407" y="1255318"/>
            <a:ext cx="8596668" cy="576262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Cyworld Schema</a:t>
            </a:r>
            <a:r>
              <a:rPr lang="ko-KR" altLang="en-US"/>
              <a:t>생성 및 </a:t>
            </a:r>
            <a:r>
              <a:rPr lang="en-US" altLang="ko-KR"/>
              <a:t>Table </a:t>
            </a:r>
            <a:r>
              <a:rPr lang="ko-KR" altLang="en-US"/>
              <a:t>생성</a:t>
            </a:r>
            <a:r>
              <a:rPr lang="en-US" altLang="ko-KR"/>
              <a:t>/</a:t>
            </a:r>
            <a:r>
              <a:rPr lang="ko-KR" altLang="en-US"/>
              <a:t>필드생성</a:t>
            </a:r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676275" y="2037410"/>
            <a:ext cx="4184650" cy="4004614"/>
          </a:xfrm>
        </p:spPr>
      </p:pic>
      <p:pic>
        <p:nvPicPr>
          <p:cNvPr id="10" name="내용 개체 틀 9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tretch>
            <a:fillRect/>
          </a:stretch>
        </p:blipFill>
        <p:spPr>
          <a:xfrm>
            <a:off x="5170408" y="1998998"/>
            <a:ext cx="4021296" cy="4043027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Cyworld </a:t>
            </a:r>
            <a:r>
              <a:rPr lang="ko-KR" altLang="en-US"/>
              <a:t>구현작업</a:t>
            </a:r>
            <a:br>
              <a:rPr lang="en-US" altLang="ko-KR"/>
            </a:br>
            <a:r>
              <a:rPr lang="en-US" altLang="ko-KR"/>
              <a:t>1.</a:t>
            </a:r>
            <a:r>
              <a:rPr lang="ko-KR" altLang="en-US"/>
              <a:t>로그인</a:t>
            </a:r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tretch>
            <a:fillRect/>
          </a:stretch>
        </p:blipFill>
        <p:spPr>
          <a:xfrm>
            <a:off x="849139" y="1784745"/>
            <a:ext cx="4742036" cy="4073130"/>
          </a:xfrm>
        </p:spPr>
      </p:pic>
      <p:sp>
        <p:nvSpPr>
          <p:cNvPr id="9" name="텍스트 개체 틀 2"/>
          <p:cNvSpPr txBox="1"/>
          <p:nvPr/>
        </p:nvSpPr>
        <p:spPr>
          <a:xfrm>
            <a:off x="5909384" y="1784745"/>
            <a:ext cx="5321384" cy="4073130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>
            <a:lvl1pPr marL="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/>
              <a:t>Id</a:t>
            </a:r>
            <a:r>
              <a:rPr lang="ko-KR" altLang="en-US"/>
              <a:t> </a:t>
            </a:r>
            <a:r>
              <a:rPr lang="en-US" altLang="ko-KR"/>
              <a:t>: 3321  // Pwd :321</a:t>
            </a:r>
            <a:endParaRPr lang="en-US" altLang="ko-KR"/>
          </a:p>
          <a:p>
            <a:pPr marL="342720" lvl="0" indent="-342720">
              <a:buSzPct val="100000"/>
              <a:buFont typeface="Wingdings"/>
              <a:buChar char="l"/>
              <a:defRPr/>
            </a:pPr>
            <a:r>
              <a:rPr lang="ko-KR" altLang="en-US"/>
              <a:t>로그인 및 회원 가입 기능 구현</a:t>
            </a:r>
            <a:endParaRPr lang="ko-KR" altLang="en-US"/>
          </a:p>
          <a:p>
            <a:pPr marL="0" lvl="0" indent="0">
              <a:buSzPct val="100000"/>
              <a:buFont typeface="Wingdings"/>
              <a:buNone/>
              <a:defRPr/>
            </a:pPr>
            <a:endParaRPr lang="ko-KR" altLang="en-US"/>
          </a:p>
          <a:p>
            <a:pPr marL="0" lvl="0" indent="0">
              <a:buSzPct val="100000"/>
              <a:buFont typeface="Wingdings"/>
              <a:buNone/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795C79-0950-AD4B-87D9-E8342FAC7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폼</a:t>
            </a:r>
            <a:r>
              <a:rPr lang="en-US" altLang="ko-KR" dirty="0"/>
              <a:t>//script </a:t>
            </a:r>
            <a:r>
              <a:rPr lang="ko-KR" altLang="en-US" dirty="0"/>
              <a:t>배너효과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C2CD17F-0569-E0D5-284B-343CD322F3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2918318"/>
            <a:ext cx="4184650" cy="2942239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70A1D6-1CBF-638C-89EB-5EC246A0E5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88382" y="2160983"/>
            <a:ext cx="4779517" cy="576262"/>
          </a:xfrm>
        </p:spPr>
        <p:txBody>
          <a:bodyPr/>
          <a:lstStyle/>
          <a:p>
            <a:r>
              <a:rPr lang="ko-KR" altLang="en-US" dirty="0"/>
              <a:t>신규가입시 </a:t>
            </a:r>
            <a:r>
              <a:rPr lang="en-US" altLang="ko-KR" dirty="0"/>
              <a:t>DB</a:t>
            </a:r>
            <a:r>
              <a:rPr lang="ko-KR" altLang="en-US" dirty="0"/>
              <a:t>연동하여 </a:t>
            </a:r>
            <a:r>
              <a:rPr lang="en-US" altLang="ko-KR" dirty="0"/>
              <a:t>data</a:t>
            </a:r>
            <a:r>
              <a:rPr lang="ko-KR" altLang="en-US" dirty="0"/>
              <a:t>추가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53655BF9-E30B-A7E7-9610-514397DA8A2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381" y="2921658"/>
            <a:ext cx="4779517" cy="2942239"/>
          </a:xfr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955CC22-B002-C033-D77A-5296988076AA}"/>
              </a:ext>
            </a:extLst>
          </p:cNvPr>
          <p:cNvSpPr txBox="1">
            <a:spLocks/>
          </p:cNvSpPr>
          <p:nvPr/>
        </p:nvSpPr>
        <p:spPr>
          <a:xfrm>
            <a:off x="677333" y="46791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 err="1"/>
              <a:t>Cyworld</a:t>
            </a:r>
            <a:r>
              <a:rPr lang="en-US" altLang="ko-KR" dirty="0"/>
              <a:t> </a:t>
            </a:r>
            <a:r>
              <a:rPr lang="ko-KR" altLang="en-US" dirty="0"/>
              <a:t>구현작업</a:t>
            </a:r>
            <a:br>
              <a:rPr lang="en-US" altLang="ko-KR" dirty="0"/>
            </a:br>
            <a:r>
              <a:rPr lang="en-US" altLang="ko-KR" dirty="0"/>
              <a:t>1.</a:t>
            </a:r>
            <a:r>
              <a:rPr lang="ko-KR" altLang="en-US" dirty="0"/>
              <a:t>로그인</a:t>
            </a:r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8AE95FED-94CC-117F-5109-44E6FC5E6E3A}"/>
              </a:ext>
            </a:extLst>
          </p:cNvPr>
          <p:cNvSpPr txBox="1">
            <a:spLocks/>
          </p:cNvSpPr>
          <p:nvPr/>
        </p:nvSpPr>
        <p:spPr>
          <a:xfrm>
            <a:off x="675745" y="6041630"/>
            <a:ext cx="9382655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회원가입시 저장된 값을 </a:t>
            </a:r>
            <a:r>
              <a:rPr lang="en-US" altLang="ko-KR" dirty="0"/>
              <a:t>Index(Main)</a:t>
            </a:r>
            <a:r>
              <a:rPr lang="ko-KR" altLang="en-US" dirty="0"/>
              <a:t>에서 값을 가져와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947210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Cyworld </a:t>
            </a:r>
            <a:r>
              <a:rPr lang="ko-KR" altLang="en-US"/>
              <a:t>구현작업</a:t>
            </a:r>
            <a:br>
              <a:rPr lang="en-US" altLang="ko-KR"/>
            </a:br>
            <a:r>
              <a:rPr lang="ko-KR" altLang="en-US"/>
              <a:t>로그인 페이지 및 배경화면 상품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979" y="1803795"/>
            <a:ext cx="4185623" cy="576262"/>
          </a:xfrm>
        </p:spPr>
        <p:txBody>
          <a:bodyPr/>
          <a:lstStyle/>
          <a:p>
            <a:pPr marL="342720" indent="-342720">
              <a:buSzPct val="100000"/>
              <a:buFont typeface="Arial"/>
              <a:buChar char="•"/>
              <a:defRPr/>
            </a:pPr>
            <a:r>
              <a:rPr lang="ko-KR" altLang="en-US"/>
              <a:t>로그인 성공화면</a:t>
            </a:r>
            <a:endParaRPr lang="ko-KR" altLang="en-US"/>
          </a:p>
        </p:txBody>
      </p:sp>
      <p:pic>
        <p:nvPicPr>
          <p:cNvPr id="4" name="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665823" y="2391547"/>
            <a:ext cx="4185623" cy="198560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1853404"/>
            <a:ext cx="4185618" cy="576262"/>
          </a:xfrm>
        </p:spPr>
        <p:txBody>
          <a:bodyPr/>
          <a:lstStyle/>
          <a:p>
            <a:pPr marL="342720" indent="-342720">
              <a:buSzPct val="100000"/>
              <a:buFont typeface="Arial"/>
              <a:buChar char="•"/>
              <a:defRPr/>
            </a:pPr>
            <a:r>
              <a:rPr lang="ko-KR" altLang="en-US"/>
              <a:t>배경효과 구매</a:t>
            </a:r>
            <a:endParaRPr lang="ko-KR" altLang="en-US"/>
          </a:p>
        </p:txBody>
      </p:sp>
      <p:pic>
        <p:nvPicPr>
          <p:cNvPr id="6" name="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tretch>
            <a:fillRect/>
          </a:stretch>
        </p:blipFill>
        <p:spPr>
          <a:xfrm>
            <a:off x="5058618" y="2391855"/>
            <a:ext cx="4185617" cy="2020443"/>
          </a:xfrm>
          <a:prstGeom prst="rect">
            <a:avLst/>
          </a:prstGeom>
        </p:spPr>
      </p:pic>
      <p:sp>
        <p:nvSpPr>
          <p:cNvPr id="7" name="Text Placeholder 2"/>
          <p:cNvSpPr/>
          <p:nvPr/>
        </p:nvSpPr>
        <p:spPr>
          <a:xfrm>
            <a:off x="675745" y="4452936"/>
            <a:ext cx="4185623" cy="1816496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p>
            <a:pPr marL="0" indent="0" algn="l" defTabSz="4572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 Placeholder 2"/>
          <p:cNvSpPr/>
          <p:nvPr/>
        </p:nvSpPr>
        <p:spPr>
          <a:xfrm>
            <a:off x="5193108" y="5944394"/>
            <a:ext cx="4185623" cy="57626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p>
            <a:pPr marL="257040" indent="-257040" algn="l" defTabSz="457200"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Wingdings"/>
              <a:buChar char="Ø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메뉴 부분의 배경화면 클릭시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Company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에서 제공하는 배경화면들을 보여주도록 구현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257040" indent="-257040" algn="l" defTabSz="457200"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Wingdings"/>
              <a:buChar char="Ø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연결하여 장바구니 기능으로 이어짐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257040" indent="-257040" algn="l" defTabSz="457200"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Wingdings"/>
              <a:buChar char="Ø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사용자가 이미 보유하고 있는 테두리 효과는 목록에서 제외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 Placeholder 2"/>
          <p:cNvSpPr/>
          <p:nvPr/>
        </p:nvSpPr>
        <p:spPr>
          <a:xfrm>
            <a:off x="698498" y="5216922"/>
            <a:ext cx="4185623" cy="57626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p>
            <a:pPr marL="257040" indent="-257040" algn="l" defTabSz="457200"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Wingdings"/>
              <a:buChar char="Ø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로그인 성공시 본인의 프로필 사진 및 기본 정보를 표시 해주며 본인의 미니홈피로 넘어가기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로그아웃 버튼을 구현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Cyworld </a:t>
            </a:r>
            <a:r>
              <a:rPr lang="ko-KR" altLang="en-US"/>
              <a:t>구현작업</a:t>
            </a:r>
            <a:br>
              <a:rPr lang="en-US" altLang="ko-KR"/>
            </a:br>
            <a:r>
              <a:rPr lang="ko-KR" altLang="en-US"/>
              <a:t>배경화면 상품 구매 및 보유효과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장바구니</a:t>
            </a:r>
            <a:endParaRPr lang="ko-KR" altLang="en-US"/>
          </a:p>
        </p:txBody>
      </p:sp>
      <p:pic>
        <p:nvPicPr>
          <p:cNvPr id="4" name="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636057" y="2779372"/>
            <a:ext cx="4185623" cy="129925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보유효과</a:t>
            </a:r>
            <a:endParaRPr lang="ko-KR" altLang="en-US"/>
          </a:p>
        </p:txBody>
      </p:sp>
      <p:pic>
        <p:nvPicPr>
          <p:cNvPr id="6" name="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tretch>
            <a:fillRect/>
          </a:stretch>
        </p:blipFill>
        <p:spPr>
          <a:xfrm>
            <a:off x="5108228" y="2757779"/>
            <a:ext cx="4185617" cy="1367970"/>
          </a:xfrm>
          <a:prstGeom prst="rect">
            <a:avLst/>
          </a:prstGeom>
        </p:spPr>
      </p:pic>
      <p:sp>
        <p:nvSpPr>
          <p:cNvPr id="9" name="Text Placeholder 2"/>
          <p:cNvSpPr/>
          <p:nvPr/>
        </p:nvSpPr>
        <p:spPr>
          <a:xfrm>
            <a:off x="665823" y="5078013"/>
            <a:ext cx="4185623" cy="57626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p>
            <a:pPr marL="257040" indent="-257040" algn="l" defTabSz="457200"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Wingdings"/>
              <a:buChar char="Ø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장바구니에 추가 한 상품들의 목록들이 보입니다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257040" indent="-257040" algn="l" defTabSz="457200"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Wingdings"/>
              <a:buChar char="Ø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아래쪽 모든 상품들의 총 가격 및 선택한 효과들에 대한 정보를 제공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2"/>
          <p:cNvSpPr/>
          <p:nvPr/>
        </p:nvSpPr>
        <p:spPr>
          <a:xfrm>
            <a:off x="5140589" y="5117701"/>
            <a:ext cx="4185623" cy="57626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p>
            <a:pPr marL="257040" indent="-257040" algn="l" defTabSz="457200"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Wingdings"/>
              <a:buChar char="Ø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보유효과로 가면 본인이 구매한 상품들의 목록들을 보여줍니다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257040" indent="-257040" algn="l" defTabSz="457200"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Wingdings"/>
              <a:buChar char="Ø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라디오 버튼을 클릭하고 적용하기 버튼 기능을 구현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Cyworld </a:t>
            </a:r>
            <a:r>
              <a:rPr lang="ko-KR" altLang="en-US"/>
              <a:t>구현작업</a:t>
            </a:r>
            <a:br>
              <a:rPr lang="en-US" altLang="ko-KR"/>
            </a:br>
            <a:r>
              <a:rPr lang="ko-KR" altLang="en-US"/>
              <a:t>보유효과 적용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4" y="2160983"/>
            <a:ext cx="3282732" cy="576262"/>
          </a:xfrm>
        </p:spPr>
        <p:txBody>
          <a:bodyPr/>
          <a:lstStyle/>
          <a:p>
            <a:pPr marL="0" indent="0">
              <a:buSzPct val="100000"/>
              <a:buFont typeface="Arial"/>
              <a:buNone/>
              <a:defRPr/>
            </a:pPr>
            <a:r>
              <a:rPr lang="ko-KR" altLang="en-US"/>
              <a:t>라디오 버튼 효과 변경</a:t>
            </a:r>
            <a:endParaRPr lang="ko-KR" altLang="en-US"/>
          </a:p>
        </p:txBody>
      </p:sp>
      <p:pic>
        <p:nvPicPr>
          <p:cNvPr id="4" name="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695589" y="2790677"/>
            <a:ext cx="2469139" cy="180818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03191" y="2160983"/>
            <a:ext cx="4185618" cy="57626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효과 적용 후 미니홈피</a:t>
            </a:r>
            <a:endParaRPr lang="ko-KR" altLang="en-US"/>
          </a:p>
        </p:txBody>
      </p:sp>
      <p:pic>
        <p:nvPicPr>
          <p:cNvPr id="8" name="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tretch>
            <a:fillRect/>
          </a:stretch>
        </p:blipFill>
        <p:spPr>
          <a:xfrm>
            <a:off x="633462" y="4728763"/>
            <a:ext cx="2568351" cy="1184089"/>
          </a:xfrm>
          <a:prstGeom prst="rect">
            <a:avLst/>
          </a:prstGeom>
        </p:spPr>
      </p:pic>
      <p:sp>
        <p:nvSpPr>
          <p:cNvPr id="9" name="Content Placeholder 5"/>
          <p:cNvSpPr/>
          <p:nvPr/>
        </p:nvSpPr>
        <p:spPr>
          <a:xfrm>
            <a:off x="6755259" y="2776932"/>
            <a:ext cx="4185617" cy="330411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342900" indent="-342900" algn="l" defTabSz="4572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17960" y="2768959"/>
            <a:ext cx="3064673" cy="1876462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90266" y="4712890"/>
            <a:ext cx="3090742" cy="1916906"/>
          </a:xfrm>
          <a:prstGeom prst="rect">
            <a:avLst/>
          </a:prstGeom>
        </p:spPr>
      </p:pic>
      <p:sp>
        <p:nvSpPr>
          <p:cNvPr id="12" name=""/>
          <p:cNvSpPr txBox="1"/>
          <p:nvPr/>
        </p:nvSpPr>
        <p:spPr>
          <a:xfrm>
            <a:off x="8511978" y="2193726"/>
            <a:ext cx="1766093" cy="36659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7430490" y="2798960"/>
            <a:ext cx="3462740" cy="1733035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Clr>
                <a:schemeClr val="accent1"/>
              </a:buClr>
              <a:buFont typeface="Wingdings"/>
              <a:buChar char="Ø"/>
              <a:defRPr/>
            </a:pPr>
            <a:r>
              <a:rPr lang="ko-KR" altLang="en-US"/>
              <a:t>적용하기 버튼을 누르면 </a:t>
            </a:r>
            <a:r>
              <a:rPr lang="en-US" altLang="ko-KR"/>
              <a:t>DB</a:t>
            </a:r>
            <a:r>
              <a:rPr lang="ko-KR" altLang="en-US"/>
              <a:t>의 </a:t>
            </a:r>
            <a:r>
              <a:rPr lang="en-US" altLang="ko-KR"/>
              <a:t>user</a:t>
            </a:r>
            <a:r>
              <a:rPr lang="ko-KR" altLang="en-US"/>
              <a:t>의 </a:t>
            </a:r>
            <a:r>
              <a:rPr lang="en-US" altLang="ko-KR"/>
              <a:t>background</a:t>
            </a:r>
            <a:r>
              <a:rPr lang="ko-KR" altLang="en-US"/>
              <a:t> 효과 부분에 수정이 일어남</a:t>
            </a:r>
            <a:endParaRPr lang="ko-KR" altLang="en-US"/>
          </a:p>
          <a:p>
            <a:pPr marL="257040" indent="-257040">
              <a:buClr>
                <a:schemeClr val="accent1"/>
              </a:buClr>
              <a:buFont typeface="Wingdings"/>
              <a:buChar char="Ø"/>
              <a:defRPr/>
            </a:pPr>
            <a:endParaRPr lang="ko-KR" altLang="en-US"/>
          </a:p>
          <a:p>
            <a:pPr marL="257040" indent="-257040">
              <a:buClr>
                <a:schemeClr val="accent1"/>
              </a:buClr>
              <a:buFont typeface="Wingdings"/>
              <a:buChar char="Ø"/>
              <a:defRPr/>
            </a:pPr>
            <a:r>
              <a:rPr lang="ko-KR" altLang="en-US"/>
              <a:t>수정된 값을 </a:t>
            </a:r>
            <a:r>
              <a:rPr lang="en-US" altLang="ko-KR"/>
              <a:t>index </a:t>
            </a:r>
            <a:r>
              <a:rPr lang="ko-KR" altLang="en-US"/>
              <a:t>의 </a:t>
            </a:r>
            <a:r>
              <a:rPr lang="en-US" altLang="ko-KR"/>
              <a:t>css</a:t>
            </a:r>
            <a:r>
              <a:rPr lang="ko-KR" altLang="en-US"/>
              <a:t>부분 배경화면에 적용하는 방식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791369" y="2003178"/>
            <a:ext cx="4184650" cy="4038184"/>
          </a:xfrm>
        </p:spPr>
      </p:pic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88384" y="2003179"/>
            <a:ext cx="4185617" cy="4038184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lang="ko-KR" altLang="en-US"/>
              <a:t>로그인시 유지하고 있는 아이디 세션의 값으로 저장되어 있는 </a:t>
            </a:r>
            <a:r>
              <a:rPr lang="en-US" altLang="ko-KR"/>
              <a:t>data</a:t>
            </a:r>
            <a:r>
              <a:rPr lang="ko-KR" altLang="en-US"/>
              <a:t>를 화면에 출력했습니다</a:t>
            </a:r>
            <a:r>
              <a:rPr lang="en-US" altLang="ko-KR"/>
              <a:t>. Profile img , </a:t>
            </a:r>
            <a:r>
              <a:rPr lang="ko-KR" altLang="en-US"/>
              <a:t>기분 </a:t>
            </a:r>
            <a:r>
              <a:rPr lang="en-US" altLang="ko-KR"/>
              <a:t>, </a:t>
            </a:r>
            <a:r>
              <a:rPr lang="ko-KR" altLang="en-US"/>
              <a:t>자기소개 부분</a:t>
            </a:r>
            <a:r>
              <a:rPr lang="en-US" altLang="ko-KR"/>
              <a:t>, </a:t>
            </a:r>
            <a:r>
              <a:rPr lang="ko-KR" altLang="en-US"/>
              <a:t>개인이메일은 </a:t>
            </a:r>
            <a:r>
              <a:rPr lang="en-US" altLang="ko-KR"/>
              <a:t>DB</a:t>
            </a:r>
            <a:r>
              <a:rPr lang="ko-KR" altLang="en-US"/>
              <a:t>의 값에서 가져오고 또한 </a:t>
            </a:r>
            <a:r>
              <a:rPr lang="en-US" altLang="ko-KR"/>
              <a:t>edit</a:t>
            </a:r>
            <a:r>
              <a:rPr lang="ko-KR" altLang="en-US"/>
              <a:t>시 </a:t>
            </a:r>
            <a:r>
              <a:rPr lang="en-US" altLang="ko-KR"/>
              <a:t>DB</a:t>
            </a:r>
            <a:r>
              <a:rPr lang="ko-KR" altLang="en-US"/>
              <a:t>와 연동하여 값이 실시간 수정되도록 구현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일촌기능은 미구현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미니홈페이지 제목 또한 </a:t>
            </a:r>
            <a:r>
              <a:rPr lang="en-US" altLang="ko-KR"/>
              <a:t>edit </a:t>
            </a:r>
            <a:r>
              <a:rPr lang="ko-KR" altLang="en-US"/>
              <a:t>시 바로 적용이 가능하도록하였고 바로가기 부분의 뒷 숫자는 임의로 넣은 자료들의 개수를 의미하는 것입니다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미니룸은 </a:t>
            </a:r>
            <a:r>
              <a:rPr lang="en-US" altLang="ko-KR"/>
              <a:t>edit </a:t>
            </a:r>
            <a:r>
              <a:rPr lang="ko-KR" altLang="en-US"/>
              <a:t>미구현하지 추후 미니룸 부분 도토리 구매로 보유하고 있다면 변경이 가능하도록 구상중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각 페이지 오른쪽 하단 부분 보유효과 페이지 링크로 효과 설정 가능토록 구현 </a:t>
            </a:r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 idx="0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Cyworld </a:t>
            </a:r>
            <a:r>
              <a:rPr lang="ko-KR" altLang="en-US"/>
              <a:t>구현작업</a:t>
            </a:r>
            <a:br>
              <a:rPr lang="en-US" altLang="ko-KR"/>
            </a:br>
            <a:r>
              <a:rPr lang="en-US" altLang="ko-KR"/>
              <a:t>1.Index(Mainpage)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676275" y="2160983"/>
            <a:ext cx="4184650" cy="3880379"/>
          </a:xfrm>
        </p:spPr>
      </p:pic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88384" y="1257301"/>
            <a:ext cx="4185617" cy="4784062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프로필 이미지는 값이 없다면 </a:t>
            </a:r>
            <a:r>
              <a:rPr lang="en-US" altLang="ko-KR"/>
              <a:t>Default</a:t>
            </a:r>
            <a:r>
              <a:rPr lang="ko-KR" altLang="en-US"/>
              <a:t>의 사진값이 들어가도록 설정했습니다</a:t>
            </a:r>
            <a:r>
              <a:rPr lang="en-US" altLang="ko-KR"/>
              <a:t>. </a:t>
            </a:r>
            <a:r>
              <a:rPr lang="ko-KR" altLang="en-US"/>
              <a:t>작업을 하면서 회원가입시 </a:t>
            </a:r>
            <a:r>
              <a:rPr lang="en-US" altLang="ko-KR"/>
              <a:t>Default</a:t>
            </a:r>
            <a:r>
              <a:rPr lang="ko-KR" altLang="en-US"/>
              <a:t>로 설정해주었더라면 좋았을것 같다는 생각을 했습니다</a:t>
            </a:r>
            <a:r>
              <a:rPr lang="en-US" altLang="ko-KR"/>
              <a:t>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텍스트</a:t>
            </a:r>
            <a:r>
              <a:rPr lang="en-US" altLang="ko-KR"/>
              <a:t>area</a:t>
            </a:r>
            <a:r>
              <a:rPr lang="ko-KR" altLang="en-US"/>
              <a:t>에 들어있는 값을 저장할때 </a:t>
            </a:r>
            <a:r>
              <a:rPr lang="en-US" altLang="ko-KR"/>
              <a:t> \r\n </a:t>
            </a:r>
            <a:r>
              <a:rPr lang="ko-KR" altLang="en-US"/>
              <a:t>은 </a:t>
            </a:r>
            <a:r>
              <a:rPr lang="en-US" altLang="ko-KR"/>
              <a:t>&lt;br&gt;</a:t>
            </a:r>
            <a:r>
              <a:rPr lang="ko-KR" altLang="en-US"/>
              <a:t>로 대체해서 넣었으며 오른쪽 메뉴 부분은 평범하기 </a:t>
            </a:r>
            <a:r>
              <a:rPr lang="en-US" altLang="ko-KR"/>
              <a:t>a</a:t>
            </a:r>
            <a:r>
              <a:rPr lang="ko-KR" altLang="en-US"/>
              <a:t>태그로 페이지 이동했습니다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작업초기 </a:t>
            </a:r>
            <a:r>
              <a:rPr lang="en-US" altLang="ko-KR"/>
              <a:t>Frame </a:t>
            </a:r>
            <a:r>
              <a:rPr lang="ko-KR" altLang="en-US"/>
              <a:t>나누어서 </a:t>
            </a:r>
            <a:r>
              <a:rPr lang="en-US" altLang="ko-KR"/>
              <a:t>include</a:t>
            </a:r>
            <a:r>
              <a:rPr lang="ko-KR" altLang="en-US"/>
              <a:t> 하는 방식으로 작업을 했으나 현재는 많이 사용하지 않는다는 의견을 수렴하고 다양한 페이지 작성 연습을 위해 각 페이지를 모두 만드는 것으로 진행방향을 설정했습니다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8" name="제목 1"/>
          <p:cNvSpPr>
            <a:spLocks noGrp="1"/>
          </p:cNvSpPr>
          <p:nvPr>
            <p:ph type="title" idx="0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Cyworld </a:t>
            </a:r>
            <a:r>
              <a:rPr lang="ko-KR" altLang="en-US"/>
              <a:t>구현작업</a:t>
            </a:r>
            <a:br>
              <a:rPr lang="en-US" altLang="ko-KR"/>
            </a:br>
            <a:r>
              <a:rPr lang="en-US" altLang="ko-KR"/>
              <a:t>1.Index(Mainpage)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Cyworld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구현작업</a:t>
            </a:r>
            <a:b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1.Index(Mainpage)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프로필 이미지 </a:t>
            </a:r>
            <a:r>
              <a:rPr lang="en-US" altLang="ko-KR"/>
              <a:t>Edit</a:t>
            </a:r>
            <a:endParaRPr lang="en-US" altLang="ko-KR"/>
          </a:p>
        </p:txBody>
      </p:sp>
      <p:pic>
        <p:nvPicPr>
          <p:cNvPr id="4" name="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675745" y="2799593"/>
            <a:ext cx="4185623" cy="3179419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/>
        </p:nvSpPr>
        <p:spPr>
          <a:xfrm>
            <a:off x="677863" y="609600"/>
            <a:ext cx="8596312" cy="13208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3"/>
          </p:nvPr>
        </p:nvSpPr>
        <p:spPr>
          <a:xfrm>
            <a:off x="5418401" y="1575591"/>
            <a:ext cx="4344373" cy="3324620"/>
          </a:xfrm>
        </p:spPr>
        <p:txBody>
          <a:bodyPr vert="horz" lIns="91440" tIns="45720" rIns="91440" bIns="45720" anchor="b">
            <a:noAutofit/>
          </a:bodyPr>
          <a:lstStyle/>
          <a:p>
            <a:pPr marL="257040" indent="-257040" algn="l" defTabSz="457200">
              <a:buSzPct val="100000"/>
              <a:buFont typeface="Wingdings"/>
              <a:buChar char="Ø"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간단하게 회원가입을 할때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자동으로 기본값이 들어가도록 설정을 하면 되지만 그렇게 하지 못해 이렇게 남자일때 여자일때 프로필 사진이 있을때의 경우를 모두 코드작성하여 코드길이를 길게하고 효율성에서 떨어지고 시간을  잡아먹는 작업을 하였습니다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257040" indent="-257040" algn="l" defTabSz="457200">
              <a:buSzPct val="100000"/>
              <a:buFont typeface="Wingdings"/>
              <a:buChar char="Ø"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스스로 반성하고 효과적인 방향으로  개선하고자합니다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15000">
              <a:schemeClr val="accent1">
                <a:lumMod val="20000"/>
                <a:lumOff val="80000"/>
              </a:schemeClr>
            </a:gs>
            <a:gs pos="2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/>
              <a:t>프로젝트 명</a:t>
            </a:r>
            <a:r>
              <a:rPr lang="en-US" altLang="ko-KR"/>
              <a:t> </a:t>
            </a:r>
            <a:br>
              <a:rPr lang="ko-KR" altLang="en-US"/>
            </a:br>
            <a:r>
              <a:rPr lang="ko-KR" altLang="en-US"/>
              <a:t>	</a:t>
            </a:r>
            <a:r>
              <a:rPr lang="en-US" altLang="ko-KR"/>
              <a:t>-</a:t>
            </a:r>
            <a:r>
              <a:rPr lang="ko-KR" altLang="en-US"/>
              <a:t> 미니홈페이지</a:t>
            </a:r>
            <a:r>
              <a:rPr lang="en-US" altLang="ko-KR"/>
              <a:t>(CYWORLD) </a:t>
            </a:r>
            <a:r>
              <a:rPr lang="ko-KR" altLang="en-US"/>
              <a:t>리뉴얼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목표 </a:t>
            </a:r>
            <a:r>
              <a:rPr lang="en-US" altLang="ko-KR"/>
              <a:t>: </a:t>
            </a:r>
            <a:endParaRPr lang="en-US" altLang="ko-KR"/>
          </a:p>
          <a:p>
            <a:pPr lvl="1">
              <a:buFont typeface="Arial"/>
              <a:buChar char="•"/>
              <a:defRPr/>
            </a:pPr>
            <a:r>
              <a:rPr lang="ko-KR" altLang="en-US"/>
              <a:t>가상의 공간을 부여하여 본인 취향에 맞게 개인 홈페이지 서비스를 제공</a:t>
            </a:r>
            <a:endParaRPr lang="ko-KR" altLang="en-US"/>
          </a:p>
          <a:p>
            <a:pPr lvl="1">
              <a:buFont typeface="Arial"/>
              <a:buChar char="•"/>
              <a:defRPr/>
            </a:pPr>
            <a:r>
              <a:rPr lang="ko-KR" altLang="en-US"/>
              <a:t>개인의 일상 </a:t>
            </a:r>
            <a:r>
              <a:rPr lang="en-US" altLang="ko-KR"/>
              <a:t>(</a:t>
            </a:r>
            <a:r>
              <a:rPr lang="ko-KR" altLang="en-US"/>
              <a:t>사진 다이어리 등</a:t>
            </a:r>
            <a:r>
              <a:rPr lang="en-US" altLang="ko-KR"/>
              <a:t>)</a:t>
            </a:r>
            <a:r>
              <a:rPr lang="ko-KR" altLang="en-US"/>
              <a:t>을 공유</a:t>
            </a:r>
            <a:r>
              <a:rPr lang="en-US" altLang="ko-KR"/>
              <a:t>, </a:t>
            </a:r>
            <a:r>
              <a:rPr lang="ko-KR" altLang="en-US"/>
              <a:t>기록하여 일기장 또는 소개 역할 수행</a:t>
            </a:r>
            <a:endParaRPr lang="ko-KR" altLang="en-US"/>
          </a:p>
          <a:p>
            <a:pPr lvl="1">
              <a:buFont typeface="Arial"/>
              <a:buChar char="•"/>
              <a:defRPr/>
            </a:pPr>
            <a:r>
              <a:rPr lang="ko-KR" altLang="en-US"/>
              <a:t>일촌 맺기 파도타기로 일촌과의 친밀도 향상 및 타인과 소통 및 일상 공유</a:t>
            </a:r>
            <a:endParaRPr lang="ko-KR" altLang="en-US"/>
          </a:p>
          <a:p>
            <a:pPr lvl="1">
              <a:buFont typeface="Arial"/>
              <a:buChar char="•"/>
              <a:defRPr/>
            </a:pPr>
            <a:r>
              <a:rPr lang="ko-KR" altLang="en-US"/>
              <a:t>친구</a:t>
            </a:r>
            <a:r>
              <a:rPr lang="en-US" altLang="ko-KR"/>
              <a:t>,</a:t>
            </a:r>
            <a:r>
              <a:rPr lang="ko-KR" altLang="en-US"/>
              <a:t> 가족</a:t>
            </a:r>
            <a:r>
              <a:rPr lang="en-US" altLang="ko-KR"/>
              <a:t> </a:t>
            </a:r>
            <a:r>
              <a:rPr lang="ko-KR" altLang="en-US"/>
              <a:t>외</a:t>
            </a:r>
            <a:r>
              <a:rPr lang="en-US" altLang="ko-KR"/>
              <a:t> </a:t>
            </a:r>
            <a:r>
              <a:rPr lang="ko-KR" altLang="en-US"/>
              <a:t>불특정 다수를 </a:t>
            </a:r>
            <a:r>
              <a:rPr lang="en-US" altLang="ko-KR"/>
              <a:t>CyWorld</a:t>
            </a:r>
            <a:r>
              <a:rPr lang="ko-KR" altLang="en-US"/>
              <a:t>라는 가상의 공간에 소통하도록 하여 사회 네트워크 서비스</a:t>
            </a:r>
            <a:r>
              <a:rPr lang="en-US" altLang="ko-KR"/>
              <a:t>(SNS)</a:t>
            </a:r>
            <a:r>
              <a:rPr lang="ko-KR" altLang="en-US"/>
              <a:t> 실현 목표</a:t>
            </a:r>
            <a:endParaRPr lang="ko-KR" altLang="en-US"/>
          </a:p>
          <a:p>
            <a:pPr lvl="1">
              <a:buFont typeface="Arial"/>
              <a:buChar char="•"/>
              <a:defRPr/>
            </a:pPr>
            <a:endParaRPr lang="ko-KR" altLang="en-US"/>
          </a:p>
          <a:p>
            <a:pPr marL="342900" lvl="1" indent="-342900">
              <a:defRPr/>
            </a:pPr>
            <a:r>
              <a:rPr lang="ko-KR" altLang="en-US"/>
              <a:t>기간 </a:t>
            </a:r>
            <a:r>
              <a:rPr lang="en-US" altLang="ko-KR"/>
              <a:t>:2023.05.15~2023.06.08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676275" y="1930400"/>
            <a:ext cx="4184650" cy="4110962"/>
          </a:xfrm>
        </p:spPr>
      </p:pic>
      <p:sp>
        <p:nvSpPr>
          <p:cNvPr id="7" name="제목 1"/>
          <p:cNvSpPr>
            <a:spLocks noGrp="1"/>
          </p:cNvSpPr>
          <p:nvPr>
            <p:ph type="title" idx="0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Cyworld </a:t>
            </a:r>
            <a:r>
              <a:rPr lang="ko-KR" altLang="en-US"/>
              <a:t>구현작업</a:t>
            </a:r>
            <a:br>
              <a:rPr lang="en-US" altLang="ko-KR"/>
            </a:br>
            <a:r>
              <a:rPr lang="en-US" altLang="ko-KR"/>
              <a:t>2.Profile</a:t>
            </a:r>
            <a:endParaRPr lang="ko-KR" altLang="en-US"/>
          </a:p>
        </p:txBody>
      </p:sp>
      <p:sp>
        <p:nvSpPr>
          <p:cNvPr id="10" name="내용 개체 틀 5"/>
          <p:cNvSpPr>
            <a:spLocks noGrp="1"/>
          </p:cNvSpPr>
          <p:nvPr>
            <p:ph sz="quarter" idx="4"/>
          </p:nvPr>
        </p:nvSpPr>
        <p:spPr>
          <a:xfrm>
            <a:off x="4974741" y="1930400"/>
            <a:ext cx="4185617" cy="4264025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altLang="ko-KR"/>
              <a:t>Profile </a:t>
            </a:r>
            <a:r>
              <a:rPr lang="ko-KR" altLang="en-US"/>
              <a:t>페이지는 기본기능은 </a:t>
            </a:r>
            <a:r>
              <a:rPr lang="en-US" altLang="ko-KR"/>
              <a:t>Index</a:t>
            </a:r>
            <a:r>
              <a:rPr lang="ko-KR" altLang="en-US"/>
              <a:t>의 것과 같고 </a:t>
            </a:r>
            <a:r>
              <a:rPr lang="en-US" altLang="ko-KR"/>
              <a:t>profile img edit </a:t>
            </a:r>
            <a:r>
              <a:rPr lang="ko-KR" altLang="en-US"/>
              <a:t>로 이미지 변경이 가능하도록 하고 개인 소개의 수정하기로 본인의 이름 나이 외 본인이 기입하고 싶은 여러가지를 입력</a:t>
            </a:r>
            <a:r>
              <a:rPr lang="en-US" altLang="ko-KR"/>
              <a:t>/</a:t>
            </a:r>
            <a:r>
              <a:rPr lang="ko-KR" altLang="en-US"/>
              <a:t>수정이 가능하도록 구현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자기소개에 텍스트의 값을 가지고 오는데 처음에는 </a:t>
            </a:r>
            <a:r>
              <a:rPr lang="en-US" altLang="ko-KR"/>
              <a:t>text</a:t>
            </a:r>
            <a:r>
              <a:rPr lang="ko-KR" altLang="en-US"/>
              <a:t>파일에 덮어쓰기  방식으로 구현 목표를 잡음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불러오기 구현 하였지만 덮어쓰기 부분은 구현을 하지 못하여 </a:t>
            </a:r>
            <a:r>
              <a:rPr lang="en-US" altLang="ko-KR"/>
              <a:t>replace</a:t>
            </a:r>
            <a:r>
              <a:rPr lang="ko-KR" altLang="en-US"/>
              <a:t>를 활용하여 </a:t>
            </a:r>
            <a:r>
              <a:rPr lang="en-US" altLang="ko-KR"/>
              <a:t>\r\n &lt;br&gt;</a:t>
            </a:r>
            <a:r>
              <a:rPr lang="ko-KR" altLang="en-US"/>
              <a:t> 변환하여 텍스트를 </a:t>
            </a:r>
            <a:r>
              <a:rPr lang="en-US" altLang="ko-KR"/>
              <a:t>DB</a:t>
            </a:r>
            <a:r>
              <a:rPr lang="ko-KR" altLang="en-US"/>
              <a:t>에 저장하고 값을 불러오는 방법을 택함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Cyworld </a:t>
            </a:r>
            <a:r>
              <a:rPr lang="ko-KR" altLang="en-US"/>
              <a:t>구현작업</a:t>
            </a:r>
            <a:br>
              <a:rPr lang="en-US" altLang="ko-KR"/>
            </a:br>
            <a:r>
              <a:rPr lang="en-US" altLang="ko-KR"/>
              <a:t>3.</a:t>
            </a:r>
            <a:r>
              <a:rPr lang="ko-KR" altLang="en-US"/>
              <a:t>다이어리</a:t>
            </a:r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677334" y="1846941"/>
            <a:ext cx="4184650" cy="2542496"/>
          </a:xfrm>
        </p:spPr>
      </p:pic>
      <p:pic>
        <p:nvPicPr>
          <p:cNvPr id="10" name="내용 개체 틀 9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tretch>
            <a:fillRect/>
          </a:stretch>
        </p:blipFill>
        <p:spPr>
          <a:xfrm>
            <a:off x="675747" y="4330798"/>
            <a:ext cx="4186237" cy="2527202"/>
          </a:xfrm>
        </p:spPr>
      </p:pic>
      <p:sp>
        <p:nvSpPr>
          <p:cNvPr id="13" name="내용 개체 틀 5"/>
          <p:cNvSpPr txBox="1"/>
          <p:nvPr/>
        </p:nvSpPr>
        <p:spPr>
          <a:xfrm>
            <a:off x="4974741" y="1930400"/>
            <a:ext cx="4374133" cy="426402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다이어리는 </a:t>
            </a:r>
            <a:r>
              <a:rPr lang="en-US" altLang="ko-KR"/>
              <a:t>JavaScript</a:t>
            </a:r>
            <a:r>
              <a:rPr lang="ko-KR" altLang="en-US"/>
              <a:t>로 구현한 달력 앞뒤 달 넘기기 가능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DB</a:t>
            </a:r>
            <a:r>
              <a:rPr lang="ko-KR" altLang="en-US"/>
              <a:t>에 저장된 일기 내용 날짜를 가져와서 각 </a:t>
            </a:r>
            <a:r>
              <a:rPr lang="en-US" altLang="ko-KR"/>
              <a:t>1</a:t>
            </a:r>
            <a:r>
              <a:rPr lang="ko-KR" altLang="en-US"/>
              <a:t>개의 </a:t>
            </a:r>
            <a:r>
              <a:rPr lang="en-US" altLang="ko-KR"/>
              <a:t>row </a:t>
            </a:r>
            <a:r>
              <a:rPr lang="ko-KR" altLang="en-US"/>
              <a:t>마다 한 개의 </a:t>
            </a:r>
            <a:r>
              <a:rPr lang="en-US" altLang="ko-KR"/>
              <a:t>div </a:t>
            </a:r>
            <a:r>
              <a:rPr lang="ko-KR" altLang="en-US"/>
              <a:t>생성으로 구현했고 일기쓰기 버튼 클릭시 아래 </a:t>
            </a:r>
            <a:r>
              <a:rPr lang="en-US" altLang="ko-KR"/>
              <a:t>textarea </a:t>
            </a:r>
            <a:r>
              <a:rPr lang="ko-KR" altLang="en-US"/>
              <a:t>값 날짜 입력으로   저장가능 구현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내림차순 정렬로 최신 날짜부터 출력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677334" y="1751333"/>
            <a:ext cx="4184650" cy="2509016"/>
          </a:xfrm>
        </p:spPr>
      </p:pic>
      <p:pic>
        <p:nvPicPr>
          <p:cNvPr id="10" name="내용 개체 틀 9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tretch>
            <a:fillRect/>
          </a:stretch>
        </p:blipFill>
        <p:spPr>
          <a:xfrm>
            <a:off x="677334" y="4316892"/>
            <a:ext cx="4186237" cy="2541108"/>
          </a:xfrm>
        </p:spPr>
      </p:pic>
      <p:sp>
        <p:nvSpPr>
          <p:cNvPr id="11" name="제목 1"/>
          <p:cNvSpPr>
            <a:spLocks noGrp="1"/>
          </p:cNvSpPr>
          <p:nvPr>
            <p:ph type="title" idx="0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Cyworld </a:t>
            </a:r>
            <a:r>
              <a:rPr lang="ko-KR" altLang="en-US"/>
              <a:t>구현작업</a:t>
            </a:r>
            <a:br>
              <a:rPr lang="en-US" altLang="ko-KR"/>
            </a:br>
            <a:r>
              <a:rPr lang="en-US" altLang="ko-KR"/>
              <a:t>4.</a:t>
            </a:r>
            <a:r>
              <a:rPr lang="ko-KR" altLang="en-US"/>
              <a:t>주크박스</a:t>
            </a:r>
            <a:endParaRPr lang="ko-KR" altLang="en-US"/>
          </a:p>
        </p:txBody>
      </p:sp>
      <p:sp>
        <p:nvSpPr>
          <p:cNvPr id="12" name="내용 개체 틀 5"/>
          <p:cNvSpPr txBox="1"/>
          <p:nvPr/>
        </p:nvSpPr>
        <p:spPr>
          <a:xfrm>
            <a:off x="4974741" y="1930400"/>
            <a:ext cx="4185617" cy="4264025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사용자가 보유하고 있는 노래의 제목 </a:t>
            </a:r>
            <a:r>
              <a:rPr lang="en-US" altLang="ko-KR"/>
              <a:t>-</a:t>
            </a:r>
            <a:r>
              <a:rPr lang="ko-KR" altLang="en-US"/>
              <a:t> 아티스트를  세트로 목록화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Audio</a:t>
            </a:r>
            <a:r>
              <a:rPr lang="ko-KR" altLang="en-US"/>
              <a:t>를 이용하여 목록화된 노래에 링크로 노래가 재생되도록 구현노래를 클릭하면 오른쪽 상단에 진행중인 노래 표시와 노래 제목 옆에 </a:t>
            </a:r>
            <a:r>
              <a:rPr lang="en-US" altLang="ko-KR"/>
              <a:t>music</a:t>
            </a:r>
            <a:r>
              <a:rPr lang="ko-KR" altLang="en-US"/>
              <a:t>흐름을 표시하는 </a:t>
            </a:r>
            <a:r>
              <a:rPr lang="en-US" altLang="ko-KR"/>
              <a:t>gif</a:t>
            </a:r>
            <a:r>
              <a:rPr lang="ko-KR" altLang="en-US"/>
              <a:t>가 출현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목록에 보이는 리스트를 기반으로 오디오의 </a:t>
            </a:r>
            <a:r>
              <a:rPr lang="en-US" altLang="ko-KR"/>
              <a:t>pre next </a:t>
            </a:r>
            <a:r>
              <a:rPr lang="ko-KR" altLang="en-US"/>
              <a:t>버튼이 동작하도록 하였으며 </a:t>
            </a:r>
            <a:r>
              <a:rPr lang="en-US" altLang="ko-KR"/>
              <a:t>pre next</a:t>
            </a:r>
            <a:r>
              <a:rPr lang="ko-KR" altLang="en-US"/>
              <a:t>버튼은 보유하고 있는 노래의 순서와 같이 이동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Cyworld </a:t>
            </a:r>
            <a:r>
              <a:rPr lang="ko-KR" altLang="en-US"/>
              <a:t>구현작업</a:t>
            </a:r>
            <a:br>
              <a:rPr lang="en-US" altLang="ko-KR"/>
            </a:br>
            <a:r>
              <a:rPr lang="en-US" altLang="ko-KR"/>
              <a:t>4.</a:t>
            </a:r>
            <a:r>
              <a:rPr lang="ko-KR" altLang="en-US"/>
              <a:t>주크박스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6318826" cy="57626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오디오 목록 작성 </a:t>
            </a:r>
            <a:r>
              <a:rPr lang="en-US" altLang="ko-KR"/>
              <a:t>pre/next </a:t>
            </a:r>
            <a:r>
              <a:rPr lang="ko-KR" altLang="en-US"/>
              <a:t>버튼 코드</a:t>
            </a:r>
            <a:endParaRPr lang="ko-KR" altLang="en-US"/>
          </a:p>
        </p:txBody>
      </p:sp>
      <p:pic>
        <p:nvPicPr>
          <p:cNvPr id="4" name="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685667" y="2865167"/>
            <a:ext cx="6418045" cy="3623740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7410648" y="2402086"/>
            <a:ext cx="3393284" cy="3644384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Clr>
                <a:schemeClr val="accent1"/>
              </a:buClr>
              <a:buFont typeface="Wingdings"/>
              <a:buChar char="Ø"/>
              <a:defRPr/>
            </a:pPr>
            <a:r>
              <a:rPr lang="ko-KR" altLang="en-US"/>
              <a:t>이전 목록과 같은 순서로 가져와야 하므로 </a:t>
            </a:r>
            <a:r>
              <a:rPr lang="en-US" altLang="ko-KR"/>
              <a:t>script</a:t>
            </a:r>
            <a:r>
              <a:rPr lang="ko-KR" altLang="en-US"/>
              <a:t> 내에 구현을 하는중 </a:t>
            </a:r>
            <a:r>
              <a:rPr lang="en-US" altLang="ko-KR"/>
              <a:t>script</a:t>
            </a:r>
            <a:r>
              <a:rPr lang="ko-KR" altLang="en-US"/>
              <a:t> 내 </a:t>
            </a:r>
            <a:r>
              <a:rPr lang="en-US" altLang="ko-KR"/>
              <a:t>&lt;%%&gt;</a:t>
            </a:r>
            <a:r>
              <a:rPr lang="ko-KR" altLang="en-US"/>
              <a:t> 스크립트릿은 분리가 안된다는 것을 깨닫고 순간 많이 당황했던 기억이 납니다 </a:t>
            </a:r>
            <a:endParaRPr lang="ko-KR" altLang="en-US"/>
          </a:p>
          <a:p>
            <a:pPr marL="257040" indent="-257040">
              <a:buClr>
                <a:schemeClr val="accent1"/>
              </a:buClr>
              <a:buFont typeface="Wingdings"/>
              <a:buChar char="Ø"/>
              <a:defRPr/>
            </a:pPr>
            <a:r>
              <a:rPr lang="en-US" altLang="ko-KR"/>
              <a:t>script </a:t>
            </a:r>
            <a:r>
              <a:rPr lang="ko-KR" altLang="en-US"/>
              <a:t>를 남겨두는 것으로 했고 목록에서 </a:t>
            </a:r>
            <a:r>
              <a:rPr lang="en-US" altLang="ko-KR"/>
              <a:t>audio</a:t>
            </a:r>
            <a:r>
              <a:rPr lang="ko-KR" altLang="en-US"/>
              <a:t>의 버튼 구성을 하면서 동작이 안되고 노래 제목이 안맞고 순서가 안맞는 부분에 시간을 들여 저에게 인상깊었던 작업입니다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676275" y="1930401"/>
            <a:ext cx="4184650" cy="2997200"/>
          </a:xfrm>
        </p:spPr>
      </p:pic>
      <p:sp>
        <p:nvSpPr>
          <p:cNvPr id="7" name="제목 1"/>
          <p:cNvSpPr>
            <a:spLocks noGrp="1"/>
          </p:cNvSpPr>
          <p:nvPr>
            <p:ph type="title" idx="0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Cyworld </a:t>
            </a:r>
            <a:r>
              <a:rPr lang="ko-KR" altLang="en-US"/>
              <a:t>구현작업</a:t>
            </a:r>
            <a:br>
              <a:rPr lang="en-US" altLang="ko-KR"/>
            </a:br>
            <a:r>
              <a:rPr lang="en-US" altLang="ko-KR"/>
              <a:t>5.</a:t>
            </a:r>
            <a:r>
              <a:rPr lang="ko-KR" altLang="en-US"/>
              <a:t>사진첩</a:t>
            </a:r>
            <a:endParaRPr lang="ko-KR" altLang="en-US"/>
          </a:p>
        </p:txBody>
      </p:sp>
      <p:sp>
        <p:nvSpPr>
          <p:cNvPr id="10" name="내용 개체 틀 5"/>
          <p:cNvSpPr txBox="1"/>
          <p:nvPr/>
        </p:nvSpPr>
        <p:spPr>
          <a:xfrm>
            <a:off x="4974741" y="1930400"/>
            <a:ext cx="4185617" cy="426402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주크박스나 </a:t>
            </a:r>
            <a:r>
              <a:rPr lang="en-US" altLang="ko-KR"/>
              <a:t>diary </a:t>
            </a:r>
            <a:r>
              <a:rPr lang="ko-KR" altLang="en-US"/>
              <a:t>로직과 같이 </a:t>
            </a:r>
            <a:r>
              <a:rPr lang="en-US" altLang="ko-KR"/>
              <a:t>user</a:t>
            </a:r>
            <a:r>
              <a:rPr lang="ko-KR" altLang="en-US"/>
              <a:t>가 등록해 놓은 사진들을 날짜내림차순으로 정렬해서 가져오도록하였습니다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날짜 그림 내용을 나타내는 형식입니다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사진 올리기 기능이 가능하며 다이어리 부분과 다르게 날짜를 설정할수 없고 현재 날짜를 저장하도록 하였습니다</a:t>
            </a:r>
            <a:r>
              <a:rPr lang="en-US" altLang="ko-KR"/>
              <a:t>. 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Cyworld </a:t>
            </a:r>
            <a:r>
              <a:rPr lang="ko-KR" altLang="en-US"/>
              <a:t>평가 및 느낀점</a:t>
            </a:r>
            <a:r>
              <a:rPr lang="en-US" altLang="ko-KR"/>
              <a:t>,</a:t>
            </a:r>
            <a:r>
              <a:rPr lang="ko-KR" altLang="en-US"/>
              <a:t> 문제점</a:t>
            </a:r>
            <a:endParaRPr lang="ko-KR" altLang="en-US"/>
          </a:p>
        </p:txBody>
      </p:sp>
      <p:sp>
        <p:nvSpPr>
          <p:cNvPr id="7" name="내용 개체 틀 5"/>
          <p:cNvSpPr txBox="1"/>
          <p:nvPr/>
        </p:nvSpPr>
        <p:spPr>
          <a:xfrm>
            <a:off x="677334" y="1511300"/>
            <a:ext cx="9523941" cy="4264025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2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미숙하지만 요구사항 명세서부터 간단한 밑그림을 그리고 </a:t>
            </a:r>
            <a:r>
              <a:rPr lang="en-US" altLang="ko-KR"/>
              <a:t>DB </a:t>
            </a:r>
            <a:r>
              <a:rPr lang="ko-KR" altLang="en-US"/>
              <a:t>기초작업 후 본작업을 하니  이러한 작업들이 꼭 있어야 된다는 점을 실감할 수 있었습니다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스스로 준비작업에 소홀 했었기에 부족한 </a:t>
            </a:r>
            <a:r>
              <a:rPr lang="en-US" altLang="ko-KR"/>
              <a:t>DB</a:t>
            </a:r>
            <a:r>
              <a:rPr lang="ko-KR" altLang="en-US"/>
              <a:t>의 </a:t>
            </a:r>
            <a:r>
              <a:rPr lang="en-US" altLang="ko-KR"/>
              <a:t>Table, field </a:t>
            </a:r>
            <a:r>
              <a:rPr lang="ko-KR" altLang="en-US"/>
              <a:t>기본화면을 구성하는 것이 난관이었습니다</a:t>
            </a:r>
            <a:r>
              <a:rPr lang="en-US" altLang="ko-KR"/>
              <a:t>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세부적으로 구성하는 것이 작업의  방향성도 좋아지게 하고 능률도 좋아지는 부분을 느겼습니다</a:t>
            </a:r>
            <a:r>
              <a:rPr lang="en-US" altLang="ko-KR"/>
              <a:t>.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부족한 부분은 작업을 하면서 추가하고 채우면 되지 않을까</a:t>
            </a:r>
            <a:r>
              <a:rPr lang="en-US" altLang="ko-KR"/>
              <a:t>?</a:t>
            </a:r>
            <a:r>
              <a:rPr lang="ko-KR" altLang="en-US"/>
              <a:t> 생각이 완전히 사라졌습니다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시작 부분에서 요구사항 명세서</a:t>
            </a:r>
            <a:r>
              <a:rPr lang="en-US" altLang="ko-KR"/>
              <a:t>,</a:t>
            </a:r>
            <a:r>
              <a:rPr lang="ko-KR" altLang="en-US"/>
              <a:t> 밑그림 </a:t>
            </a:r>
            <a:r>
              <a:rPr lang="en-US" altLang="ko-KR"/>
              <a:t>DB</a:t>
            </a:r>
            <a:r>
              <a:rPr lang="ko-KR" altLang="en-US"/>
              <a:t>설계는 뼈대를 세우는 아주 중요한 과정을 느꼈습니다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작업하는 한달 가까운 기간동안 여러가지 기능 구현을 해보고 싶어 마음이 들떳고 작은 프로젝트지만 데이터가 처리되는 것들에서 재미도 느끼고 </a:t>
            </a:r>
            <a:r>
              <a:rPr lang="en-US" altLang="ko-KR"/>
              <a:t>html5/css3 jascript </a:t>
            </a:r>
            <a:r>
              <a:rPr lang="ko-KR" altLang="en-US"/>
              <a:t>를 페이지 효과</a:t>
            </a:r>
            <a:r>
              <a:rPr lang="en-US" altLang="ko-KR"/>
              <a:t>,</a:t>
            </a:r>
            <a:r>
              <a:rPr lang="ko-KR" altLang="en-US"/>
              <a:t> 및 스크립트를 이용한 동적인 이벤트 처리도 스스로 생각하고 스스로 행동하며 스스로 구현했습니다</a:t>
            </a:r>
            <a:r>
              <a:rPr lang="en-US" altLang="ko-KR"/>
              <a:t>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모든 과정이 본인의 생각이 주가 되어서 작업하고 구현했을 때의 흥분감</a:t>
            </a:r>
            <a:r>
              <a:rPr lang="en-US" altLang="ko-KR"/>
              <a:t>,</a:t>
            </a:r>
            <a:r>
              <a:rPr lang="ko-KR" altLang="en-US"/>
              <a:t> 잘 되었든 못되었든 나만의 첫 프로젝트 코드라는 자부심을 느낄수 있었고 교육과정을 이수하면서 공부한 것들을 사용할수 있었던 경험이었습니다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많은 기능들은 추가하고 구현하고 싶고 프로젝트를 하면서 생각했던 것들도 계속 구현해 나갈것입니다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 idx="0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Cyworld </a:t>
            </a:r>
            <a:r>
              <a:rPr lang="ko-KR" altLang="en-US"/>
              <a:t>평가 및 느낀점</a:t>
            </a:r>
            <a:r>
              <a:rPr lang="en-US" altLang="ko-KR"/>
              <a:t>,</a:t>
            </a:r>
            <a:r>
              <a:rPr lang="ko-KR" altLang="en-US"/>
              <a:t> 문제점</a:t>
            </a:r>
            <a:endParaRPr lang="ko-KR" altLang="en-US"/>
          </a:p>
        </p:txBody>
      </p:sp>
      <p:sp>
        <p:nvSpPr>
          <p:cNvPr id="10" name="내용 개체 틀 5"/>
          <p:cNvSpPr txBox="1"/>
          <p:nvPr/>
        </p:nvSpPr>
        <p:spPr>
          <a:xfrm>
            <a:off x="677334" y="1511300"/>
            <a:ext cx="9523941" cy="5175250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2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평가는 스스로는 만족하지 못한 상태이다 처음 기획했던 부분만큼 구현을 하지 못했으며 다른 기능적으로는 동작을 하더라도 심미적 디자인적으로는 미숙한 상태다 더 예쁘고 자연스럽게 꾸미고 싶다는 생각이 솟구칩니다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동료들은 의외로 작업량이 많은 것 같다 싸이월드 세대였던 동료는 비슷하게 구현된것 같다는등의 의견을 주었는데 저는은 저의 것이 창의성도 부족하지 않나는 생각을 했었습니다</a:t>
            </a:r>
            <a:r>
              <a:rPr lang="en-US" altLang="ko-KR"/>
              <a:t>. 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새로운 창의적인 생각으로 만든것이 아닌 서비스가 되어서 어느정도의 방향성을 예측을 할수 있는 프로젝트 주제라고 생각했기때문입니다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하지만 서로의 장단점은 분명히 존재를 하는것 같습니다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코드를 작성하면서 느낌점은 아직 많이 부족하구나 즐겁지만 다른 기능을 구현하고 싶은데 다가갈수 조차 없음을 느꼇을때 자격지심을 많이 느꼇습니다</a:t>
            </a:r>
            <a:r>
              <a:rPr lang="en-US" altLang="ko-KR"/>
              <a:t>. 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관련 지식을 학습하고 싶고 개인</a:t>
            </a:r>
            <a:r>
              <a:rPr lang="en-US" altLang="ko-KR"/>
              <a:t>,</a:t>
            </a:r>
            <a:r>
              <a:rPr lang="ko-KR" altLang="en-US"/>
              <a:t> 팀 프로젝트를 해보고 싶고 팀원간 피드백 협업 환경에 대해서도 알고 싶습니다</a:t>
            </a:r>
            <a:r>
              <a:rPr lang="en-US" altLang="ko-KR"/>
              <a:t>. 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JSP</a:t>
            </a:r>
            <a:r>
              <a:rPr lang="ko-KR" altLang="en-US"/>
              <a:t>에서의 작업은 처음에는 재미있고 여러 값들을 가져오고 대입하는 재미가 있었습니다</a:t>
            </a:r>
            <a:r>
              <a:rPr lang="en-US" altLang="ko-KR"/>
              <a:t>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스크립트릿의 작성에는 서툴러 애를 먹었습니다</a:t>
            </a:r>
            <a:r>
              <a:rPr lang="en-US" altLang="ko-KR"/>
              <a:t>. 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script</a:t>
            </a:r>
            <a:r>
              <a:rPr lang="ko-KR" altLang="en-US"/>
              <a:t>에 </a:t>
            </a:r>
            <a:r>
              <a:rPr lang="en-US" altLang="ko-KR"/>
              <a:t>&lt;%%&gt;</a:t>
            </a:r>
            <a:r>
              <a:rPr lang="ko-KR" altLang="en-US"/>
              <a:t>스크립트 릿을 넣고 보니 분리가 안되어서 순간 당황을 했었습니다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이외에도 페이지 처리에관한문제 본인의 방명록 페이지에관한 구성</a:t>
            </a:r>
            <a:r>
              <a:rPr lang="en-US" altLang="ko-KR"/>
              <a:t>, </a:t>
            </a:r>
            <a:r>
              <a:rPr lang="ko-KR" altLang="en-US"/>
              <a:t>생각</a:t>
            </a:r>
            <a:r>
              <a:rPr lang="en-US" altLang="ko-KR"/>
              <a:t>, </a:t>
            </a:r>
            <a:r>
              <a:rPr lang="ko-KR" altLang="en-US"/>
              <a:t>시간에 관한부분등의 애로사항도 있었지만 즐겁게 작업하였고 만족했고 계속하고 싶다는 본인의 마음을 확인할수 있었고 습니다</a:t>
            </a:r>
            <a:r>
              <a:rPr lang="en-US" altLang="ko-KR"/>
              <a:t>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기능구현 이외의 것들에 많을것을 배웠으며 할수 있다는 자신감을 갖게 해준 프로젝트였습니다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F3667-DC54-B6BD-7188-464599023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574" y="3016250"/>
            <a:ext cx="4644852" cy="1320800"/>
          </a:xfrm>
        </p:spPr>
        <p:txBody>
          <a:bodyPr/>
          <a:lstStyle/>
          <a:p>
            <a:r>
              <a:rPr lang="ko-KR" altLang="en-US" dirty="0"/>
              <a:t>감 사 합 </a:t>
            </a:r>
            <a:r>
              <a:rPr lang="ko-KR" altLang="en-US" dirty="0" err="1"/>
              <a:t>니</a:t>
            </a:r>
            <a:r>
              <a:rPr lang="ko-KR" altLang="en-US" dirty="0"/>
              <a:t> 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928970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15000">
              <a:schemeClr val="accent1">
                <a:lumMod val="20000"/>
                <a:lumOff val="80000"/>
              </a:schemeClr>
            </a:gs>
            <a:gs pos="2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시스템환경 및 사용 </a:t>
            </a:r>
            <a:r>
              <a:rPr lang="en-US" altLang="ko-KR"/>
              <a:t>IDE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410937"/>
            <a:ext cx="5054558" cy="5247786"/>
          </a:xfrm>
          <a:noFill/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 sz="1500"/>
              <a:t>시스템환경 </a:t>
            </a:r>
            <a:endParaRPr lang="ko-KR" altLang="en-US" sz="1500"/>
          </a:p>
          <a:p>
            <a:pPr marL="0" lvl="0" indent="0">
              <a:buNone/>
              <a:defRPr/>
            </a:pPr>
            <a:r>
              <a:rPr lang="en-US" altLang="ko-KR" sz="1500"/>
              <a:t>     OS</a:t>
            </a:r>
            <a:r>
              <a:rPr lang="ko-KR" altLang="en-US" sz="1500"/>
              <a:t> window10pro 64x </a:t>
            </a:r>
            <a:endParaRPr lang="ko-KR" altLang="en-US" sz="1500"/>
          </a:p>
          <a:p>
            <a:pPr marL="0" lvl="0" indent="0">
              <a:buNone/>
              <a:defRPr/>
            </a:pPr>
            <a:r>
              <a:rPr lang="en-US" altLang="ko-KR" sz="1500"/>
              <a:t>	</a:t>
            </a:r>
            <a:r>
              <a:rPr lang="ko-KR" altLang="en-US" sz="1500"/>
              <a:t>프로세서 intel(r) core(TM) i3-4130 cpu @ 3.40GHZ </a:t>
            </a:r>
            <a:r>
              <a:rPr lang="en-US" altLang="ko-KR" sz="1500"/>
              <a:t>   	</a:t>
            </a:r>
            <a:r>
              <a:rPr lang="ko-KR" altLang="en-US" sz="1500"/>
              <a:t>RAM :16G</a:t>
            </a:r>
            <a:endParaRPr lang="ko-KR" altLang="en-US" sz="1500"/>
          </a:p>
          <a:p>
            <a:pPr lvl="0">
              <a:defRPr/>
            </a:pPr>
            <a:r>
              <a:rPr lang="ko-KR" altLang="en-US" sz="1500"/>
              <a:t>데이터베이스(DB) </a:t>
            </a:r>
            <a:r>
              <a:rPr lang="en-US" altLang="ko-KR" sz="1500"/>
              <a:t>: </a:t>
            </a:r>
            <a:endParaRPr lang="ko-KR" altLang="en-US" sz="1500"/>
          </a:p>
          <a:p>
            <a:pPr marL="0" lvl="0" indent="0">
              <a:buNone/>
              <a:defRPr/>
            </a:pPr>
            <a:r>
              <a:rPr lang="en-US" altLang="ko-KR" sz="1500"/>
              <a:t>	</a:t>
            </a:r>
            <a:r>
              <a:rPr lang="ko-KR" altLang="en-US" sz="1500"/>
              <a:t>mysql 8.0.32.0 </a:t>
            </a:r>
            <a:endParaRPr lang="ko-KR" altLang="en-US" sz="1500"/>
          </a:p>
          <a:p>
            <a:pPr marL="0" lvl="0" indent="0">
              <a:buNone/>
              <a:defRPr/>
            </a:pPr>
            <a:r>
              <a:rPr lang="en-US" altLang="ko-KR" sz="1500"/>
              <a:t>	Jdbc : </a:t>
            </a:r>
            <a:r>
              <a:rPr lang="ko-KR" altLang="en-US" sz="1500"/>
              <a:t>mysql-connector-java-8.0.30.jar</a:t>
            </a:r>
            <a:endParaRPr lang="ko-KR" altLang="en-US" sz="1500"/>
          </a:p>
          <a:p>
            <a:pPr lvl="0">
              <a:defRPr/>
            </a:pPr>
            <a:r>
              <a:rPr lang="en-US" altLang="ko-KR" sz="1500"/>
              <a:t>Front-end develop</a:t>
            </a:r>
            <a:endParaRPr lang="en-US" altLang="ko-KR" sz="1500"/>
          </a:p>
          <a:p>
            <a:pPr marL="0" lvl="0" indent="0">
              <a:buNone/>
              <a:defRPr/>
            </a:pPr>
            <a:r>
              <a:rPr lang="ko-KR" altLang="en-US" sz="1500"/>
              <a:t> </a:t>
            </a:r>
            <a:r>
              <a:rPr lang="en-US" altLang="ko-KR" sz="1500"/>
              <a:t>	</a:t>
            </a:r>
            <a:r>
              <a:rPr lang="ko-KR" altLang="en-US" sz="1500"/>
              <a:t>javascript html5/css3 </a:t>
            </a:r>
            <a:endParaRPr lang="en-US" altLang="ko-KR" sz="15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12172" y="4123531"/>
            <a:ext cx="393348" cy="40327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46890" y="2815600"/>
            <a:ext cx="375709" cy="375709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68858" y="3947228"/>
            <a:ext cx="446264" cy="446264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0863386" flipH="1" flipV="1">
            <a:off x="3293751" y="3958677"/>
            <a:ext cx="418043" cy="418043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49750" y="3991856"/>
            <a:ext cx="410986" cy="410986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338026" y="2372208"/>
            <a:ext cx="365124" cy="365124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78050" y="2913108"/>
            <a:ext cx="358069" cy="358069"/>
          </a:xfrm>
          <a:prstGeom prst="rect">
            <a:avLst/>
          </a:prstGeom>
        </p:spPr>
      </p:pic>
      <p:sp>
        <p:nvSpPr>
          <p:cNvPr id="13" name="내용 개체 틀 2"/>
          <p:cNvSpPr>
            <a:spLocks noGrp="1"/>
          </p:cNvSpPr>
          <p:nvPr/>
        </p:nvSpPr>
        <p:spPr>
          <a:xfrm>
            <a:off x="5651765" y="1404587"/>
            <a:ext cx="5054558" cy="5247786"/>
          </a:xfrm>
          <a:prstGeom prst="rect">
            <a:avLst/>
          </a:prstGeom>
          <a:noFill/>
        </p:spPr>
        <p:txBody>
          <a:bodyPr vert="horz" lIns="91440" tIns="45720" rIns="91440" bIns="45720">
            <a:noAutofit/>
          </a:bodyPr>
          <a:lstStyle/>
          <a:p>
            <a:pPr marL="342900" lvl="0" indent="-342900" algn="l" defTabSz="4572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/>
            </a:pP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342900" lvl="0" indent="-342900" algn="l" defTabSz="4572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/>
            </a:pP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342900" lvl="0" indent="-342900" algn="l" defTabSz="4572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Back-end develop 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457200" lvl="1" indent="0" algn="l" defTabSz="4572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java 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457200" lvl="1" indent="0" algn="l" defTabSz="4572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jsp &amp;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Archive : cos.jar, jstl-1.2.jar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342900" lvl="0" indent="-342900" algn="l" defTabSz="4572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using-IDE : 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	Eclipse IDE for Enterprise (Version: 2022-12 (4.26.0)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V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isual Studio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Code 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342900" lvl="0" indent="-342900" algn="l" defTabSz="4572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web-container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: Apache TOMCAT 9.0 version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788" y="1633764"/>
            <a:ext cx="4185623" cy="576262"/>
          </a:xfrm>
        </p:spPr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en-US" altLang="ko-KR"/>
              <a:t>FaceBook </a:t>
            </a:r>
            <a:r>
              <a:rPr lang="en-US" altLang="ko-KR" sz="1600"/>
              <a:t>https://www.facebook.com/</a:t>
            </a:r>
            <a:endParaRPr lang="ko-KR" altLang="en-US" sz="160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675745" y="2311544"/>
            <a:ext cx="3920969" cy="2029797"/>
          </a:xfrm>
        </p:spPr>
      </p:pic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87938" y="1549606"/>
            <a:ext cx="4516936" cy="576262"/>
          </a:xfrm>
        </p:spPr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en-US" altLang="ko-KR"/>
              <a:t>Instagram </a:t>
            </a:r>
            <a:r>
              <a:rPr lang="en-US" altLang="ko-KR" sz="1600"/>
              <a:t>https://www.instagram.com/</a:t>
            </a:r>
            <a:endParaRPr lang="ko-KR" altLang="en-US" sz="160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tretch>
            <a:fillRect/>
          </a:stretch>
        </p:blipFill>
        <p:spPr>
          <a:xfrm>
            <a:off x="5086177" y="2241315"/>
            <a:ext cx="3637694" cy="2100026"/>
          </a:xfrm>
        </p:spPr>
      </p:pic>
      <p:sp>
        <p:nvSpPr>
          <p:cNvPr id="10" name="제목 1"/>
          <p:cNvSpPr txBox="1"/>
          <p:nvPr/>
        </p:nvSpPr>
        <p:spPr>
          <a:xfrm>
            <a:off x="675745" y="302057"/>
            <a:ext cx="8596668" cy="13208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유사 앱 웹사이트 분석 예시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843" y="4456670"/>
            <a:ext cx="4431957" cy="1180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040" lvl="0" indent="-257040">
              <a:buClr>
                <a:schemeClr val="tx1"/>
              </a:buClr>
              <a:buFont typeface="Wingdings"/>
              <a:buChar char="l"/>
              <a:defRPr/>
            </a:pPr>
            <a:r>
              <a:rPr lang="ko-KR" altLang="en-US"/>
              <a:t>사진과 해시태그를 기반으로</a:t>
            </a:r>
            <a:r>
              <a:rPr lang="en-US" altLang="ko-KR"/>
              <a:t> SNS</a:t>
            </a:r>
            <a:r>
              <a:rPr lang="ko-KR" altLang="en-US"/>
              <a:t> 플랫폼 검색과 관심분야 보여주고 </a:t>
            </a:r>
            <a:r>
              <a:rPr lang="en-US" altLang="ko-KR"/>
              <a:t>DM</a:t>
            </a:r>
            <a:r>
              <a:rPr lang="ko-KR" altLang="en-US"/>
              <a:t>으로 메시지 주고받기도 가능하다</a:t>
            </a:r>
            <a:endParaRPr lang="ko-KR" altLang="en-US"/>
          </a:p>
          <a:p>
            <a:pPr marL="257040" lvl="0" indent="-257040">
              <a:buClr>
                <a:schemeClr val="tx1"/>
              </a:buClr>
              <a:buFont typeface="Wingdings"/>
              <a:buChar char="l"/>
              <a:defRPr/>
            </a:pPr>
            <a:r>
              <a:rPr lang="en-US" altLang="ko-KR"/>
              <a:t>META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구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faceBook</a:t>
            </a:r>
            <a:r>
              <a:rPr lang="ko-KR" altLang="en-US"/>
              <a:t>에서 인수 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75745" y="4442859"/>
            <a:ext cx="3920969" cy="2527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040" lvl="0" indent="-257040">
              <a:buClr>
                <a:schemeClr val="tx1"/>
              </a:buClr>
              <a:buFont typeface="Wingdings"/>
              <a:buChar char="l"/>
              <a:defRPr/>
            </a:pPr>
            <a:r>
              <a:rPr lang="ko-KR" altLang="en-US" sz="1600"/>
              <a:t> 친목을 다지기 위하여 본인의 얼굴과 프로필을 적어 공유하는 형태입니다</a:t>
            </a:r>
            <a:r>
              <a:rPr lang="en-US" altLang="ko-KR" sz="1600"/>
              <a:t>.</a:t>
            </a:r>
            <a:endParaRPr lang="en-US" altLang="ko-KR" sz="1600"/>
          </a:p>
          <a:p>
            <a:pPr marL="257040" lvl="0" indent="-257040">
              <a:buClr>
                <a:schemeClr val="tx1"/>
              </a:buClr>
              <a:buFont typeface="Wingdings"/>
              <a:buChar char="l"/>
              <a:defRPr/>
            </a:pPr>
            <a:r>
              <a:rPr lang="ko-KR" altLang="en-US" sz="1600"/>
              <a:t>모든 유저의 프로필 형태 동일하고꾸밀수 있는 타 </a:t>
            </a:r>
            <a:r>
              <a:rPr lang="en-US" altLang="ko-KR" sz="1600"/>
              <a:t>SNS</a:t>
            </a:r>
            <a:r>
              <a:rPr lang="ko-KR" altLang="en-US" sz="1600"/>
              <a:t>에 비해 단순합니다  </a:t>
            </a:r>
            <a:endParaRPr lang="ko-KR" altLang="en-US" sz="1600"/>
          </a:p>
          <a:p>
            <a:pPr marL="257040" lvl="0" indent="-257040">
              <a:buClr>
                <a:schemeClr val="tx1"/>
              </a:buClr>
              <a:buFont typeface="Wingdings"/>
              <a:buChar char="l"/>
              <a:defRPr/>
            </a:pPr>
            <a:r>
              <a:rPr lang="ko-KR" altLang="en-US" sz="1600"/>
              <a:t>중독성 과도한 사생활 침해 및 다른 플랫폼 성장으로 </a:t>
            </a:r>
            <a:r>
              <a:rPr lang="en-US" altLang="ko-KR" sz="1600"/>
              <a:t>instagram</a:t>
            </a:r>
            <a:r>
              <a:rPr lang="ko-KR" altLang="en-US" sz="1600"/>
              <a:t>이나</a:t>
            </a:r>
            <a:r>
              <a:rPr lang="en-US" altLang="ko-KR" sz="1600"/>
              <a:t> twitter </a:t>
            </a:r>
            <a:r>
              <a:rPr lang="ko-KR" altLang="en-US" sz="1600"/>
              <a:t>에 자리를 내어주었습니다</a:t>
            </a:r>
            <a:r>
              <a:rPr lang="en-US" altLang="ko-KR" sz="1600"/>
              <a:t>.</a:t>
            </a:r>
            <a:endParaRPr lang="en-US" altLang="ko-KR" sz="1600"/>
          </a:p>
          <a:p>
            <a:pPr marL="0" lvl="0" indent="0">
              <a:buClr>
                <a:schemeClr val="tx1"/>
              </a:buClr>
              <a:buFont typeface="Arial"/>
              <a:buNone/>
              <a:defRPr/>
            </a:pPr>
            <a:endParaRPr lang="en-US" altLang="ko-KR" sz="1600"/>
          </a:p>
          <a:p>
            <a:pPr lvl="0">
              <a:defRPr/>
            </a:pPr>
            <a:endParaRPr lang="ko-KR" altLang="en-US" sz="1600"/>
          </a:p>
          <a:p>
            <a:pPr lvl="0">
              <a:defRPr/>
            </a:pP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76275" y="234780"/>
            <a:ext cx="8596668" cy="13208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유사 앱 웹사이트 분석 예시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676275" y="1661537"/>
            <a:ext cx="9843974" cy="576262"/>
          </a:xfrm>
        </p:spPr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/>
              <a:t>만개의 레시피 </a:t>
            </a:r>
            <a:r>
              <a:rPr lang="en-US" altLang="ko-KR"/>
              <a:t>	</a:t>
            </a:r>
            <a:r>
              <a:rPr lang="en-US" altLang="ko-KR">
                <a:hlinkClick r:id="rId2"/>
              </a:rPr>
              <a:t>https://www.10000recipe.com/</a:t>
            </a:r>
            <a:endParaRPr lang="en-US" altLang="ko-KR"/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/>
              <a:t>오늘의집 </a:t>
            </a:r>
            <a:r>
              <a:rPr lang="en-US" altLang="ko-KR"/>
              <a:t>	https://ohou.se/</a:t>
            </a:r>
            <a:endParaRPr lang="ko-KR" altLang="en-US"/>
          </a:p>
        </p:txBody>
      </p:sp>
      <p:sp>
        <p:nvSpPr>
          <p:cNvPr id="12" name="내용 개체 틀 8"/>
          <p:cNvSpPr txBox="1"/>
          <p:nvPr/>
        </p:nvSpPr>
        <p:spPr>
          <a:xfrm>
            <a:off x="5154287" y="2924433"/>
            <a:ext cx="4294513" cy="188125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>
            <a:fillRect/>
          </a:stretch>
        </p:blipFill>
        <p:spPr>
          <a:xfrm>
            <a:off x="676275" y="2449144"/>
            <a:ext cx="3376741" cy="1969175"/>
          </a:xfr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tretch>
            <a:fillRect/>
          </a:stretch>
        </p:blipFill>
        <p:spPr>
          <a:xfrm>
            <a:off x="676275" y="4542083"/>
            <a:ext cx="3376741" cy="1956719"/>
          </a:xfrm>
        </p:spPr>
      </p:pic>
      <p:pic>
        <p:nvPicPr>
          <p:cNvPr id="15" name="내용 개체 틀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43259" y="2587154"/>
            <a:ext cx="3376741" cy="1693153"/>
          </a:xfrm>
          <a:prstGeom prst="rect">
            <a:avLst/>
          </a:prstGeom>
        </p:spPr>
      </p:pic>
      <p:pic>
        <p:nvPicPr>
          <p:cNvPr id="16" name="내용 개체 틀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43259" y="4629662"/>
            <a:ext cx="3376741" cy="18691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05815" y="2449144"/>
            <a:ext cx="2899720" cy="3921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040" lvl="0" indent="-257040">
              <a:buClr>
                <a:schemeClr val="tx1"/>
              </a:buClr>
              <a:buFont typeface="Wingdings"/>
              <a:buChar char="l"/>
              <a:defRPr/>
            </a:pPr>
            <a:r>
              <a:rPr lang="ko-KR" altLang="en-US"/>
              <a:t>만개의레시피 </a:t>
            </a:r>
            <a:endParaRPr lang="ko-KR" altLang="en-US"/>
          </a:p>
          <a:p>
            <a:pPr marL="0" lvl="0" indent="0">
              <a:buClr>
                <a:schemeClr val="tx1"/>
              </a:buClr>
              <a:buFont typeface="Wingdings"/>
              <a:buNone/>
              <a:defRPr/>
            </a:pPr>
            <a:endParaRPr lang="ko-KR" altLang="en-US"/>
          </a:p>
          <a:p>
            <a:pPr marL="0" lvl="0" indent="0">
              <a:buClr>
                <a:schemeClr val="tx1"/>
              </a:buClr>
              <a:buFont typeface="Wingdings"/>
              <a:buNone/>
              <a:defRPr/>
            </a:pPr>
            <a:r>
              <a:rPr lang="ko-KR" altLang="en-US"/>
              <a:t> </a:t>
            </a:r>
            <a:r>
              <a:rPr lang="en-US" altLang="ko-KR"/>
              <a:t>SNS</a:t>
            </a:r>
            <a:r>
              <a:rPr lang="ko-KR" altLang="en-US"/>
              <a:t>의 개념과는 차이가                      있으나 본인의 레시피를 공유하고 개인 프로필 꾸밀수 있습니다</a:t>
            </a:r>
            <a:r>
              <a:rPr lang="en-US" altLang="ko-KR"/>
              <a:t>.</a:t>
            </a:r>
            <a:endParaRPr lang="en-US" altLang="ko-KR"/>
          </a:p>
          <a:p>
            <a:pPr marL="257040" lvl="0" indent="-257040">
              <a:buClr>
                <a:schemeClr val="tx1"/>
              </a:buClr>
              <a:buFont typeface="Wingdings"/>
              <a:buChar char="l"/>
              <a:defRPr/>
            </a:pPr>
            <a:endParaRPr lang="ko-KR" altLang="en-US"/>
          </a:p>
          <a:p>
            <a:pPr marL="257040" lvl="0" indent="-257040">
              <a:buClr>
                <a:schemeClr val="tx1"/>
              </a:buClr>
              <a:buFont typeface="Wingdings"/>
              <a:buChar char="l"/>
              <a:defRPr/>
            </a:pPr>
            <a:r>
              <a:rPr lang="ko-KR" altLang="en-US"/>
              <a:t>오늘의집 </a:t>
            </a:r>
            <a:endParaRPr lang="ko-KR" altLang="en-US"/>
          </a:p>
          <a:p>
            <a:pPr marL="0" lvl="0" indent="0">
              <a:buClr>
                <a:schemeClr val="tx1"/>
              </a:buClr>
              <a:buFont typeface="Wingdings"/>
              <a:buNone/>
              <a:defRPr/>
            </a:pPr>
            <a:endParaRPr lang="ko-KR" altLang="en-US"/>
          </a:p>
          <a:p>
            <a:pPr marL="0" lvl="0" indent="0">
              <a:buClr>
                <a:schemeClr val="tx1"/>
              </a:buClr>
              <a:buFont typeface="Wingdings"/>
              <a:buNone/>
              <a:defRPr/>
            </a:pPr>
            <a:r>
              <a:rPr lang="ko-KR" altLang="en-US"/>
              <a:t>본인의 프로필을 꾸밀수 있고 본인 집의 인테리어사진을 비용 등 공유하고 다른 유저의 정보도 참고 할수 있다 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타사 앱 웹사이트 분석 예시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040" y="1270000"/>
            <a:ext cx="4185623" cy="576262"/>
          </a:xfrm>
        </p:spPr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en-US" altLang="ko-KR"/>
              <a:t>Bondee Application</a:t>
            </a: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698822" y="1930400"/>
            <a:ext cx="1858231" cy="2625123"/>
          </a:xfrm>
        </p:spPr>
      </p:pic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88384" y="1354138"/>
            <a:ext cx="4185618" cy="576262"/>
          </a:xfrm>
        </p:spPr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en-US" altLang="ko-KR"/>
              <a:t>ZEPETO</a:t>
            </a:r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tretch>
            <a:fillRect/>
          </a:stretch>
        </p:blipFill>
        <p:spPr>
          <a:xfrm>
            <a:off x="2557053" y="1930401"/>
            <a:ext cx="1858231" cy="2625124"/>
          </a:xfrm>
        </p:spPr>
      </p:pic>
      <p:pic>
        <p:nvPicPr>
          <p:cNvPr id="9" name="내용 개체 틀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95312" y="1930400"/>
            <a:ext cx="1772791" cy="2625123"/>
          </a:xfrm>
          <a:prstGeom prst="rect">
            <a:avLst/>
          </a:prstGeom>
        </p:spPr>
      </p:pic>
      <p:pic>
        <p:nvPicPr>
          <p:cNvPr id="10" name="내용 개체 틀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68103" y="1930400"/>
            <a:ext cx="1772791" cy="2625122"/>
          </a:xfrm>
          <a:prstGeom prst="rect">
            <a:avLst/>
          </a:prstGeom>
        </p:spPr>
      </p:pic>
      <p:sp>
        <p:nvSpPr>
          <p:cNvPr id="11" name="TextBox 7"/>
          <p:cNvSpPr txBox="1"/>
          <p:nvPr/>
        </p:nvSpPr>
        <p:spPr>
          <a:xfrm>
            <a:off x="690690" y="4624015"/>
            <a:ext cx="3852220" cy="214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200" lvl="0" indent="-214200">
              <a:buClr>
                <a:schemeClr val="tx1"/>
              </a:buClr>
              <a:buFont typeface="Wingdings"/>
              <a:buChar char="l"/>
              <a:defRPr/>
            </a:pPr>
            <a:r>
              <a:rPr lang="ko-KR" altLang="en-US" sz="1500"/>
              <a:t>가상의 아바타를 친구들 표현 소통 공유할수 있습니다</a:t>
            </a:r>
            <a:r>
              <a:rPr lang="en-US" altLang="ko-KR" sz="1500"/>
              <a:t>.</a:t>
            </a:r>
            <a:endParaRPr lang="en-US" altLang="ko-KR" sz="1500"/>
          </a:p>
          <a:p>
            <a:pPr marL="214200" lvl="0" indent="-214200">
              <a:buClr>
                <a:schemeClr val="tx1"/>
              </a:buClr>
              <a:buFont typeface="Wingdings"/>
              <a:buChar char="l"/>
              <a:defRPr/>
            </a:pPr>
            <a:r>
              <a:rPr lang="ko-KR" altLang="en-US" sz="1500"/>
              <a:t>스페이스 가상 공간에서 인테리어 아이템을 적용하는 부분은 싸이월드와 유사하고 플로팅 기능으로 불특정 다수에게 본인의 메시지를 주고 받기기능 탑재</a:t>
            </a:r>
            <a:endParaRPr lang="ko-KR" altLang="en-US" sz="1500"/>
          </a:p>
          <a:p>
            <a:pPr marL="214200" lvl="0" indent="-214200">
              <a:buClr>
                <a:schemeClr val="tx1"/>
              </a:buClr>
              <a:buFont typeface="Wingdings"/>
              <a:buChar char="l"/>
              <a:defRPr/>
            </a:pPr>
            <a:r>
              <a:rPr lang="en-US" altLang="ko-KR" sz="1500"/>
              <a:t>SNS</a:t>
            </a:r>
            <a:r>
              <a:rPr lang="ko-KR" altLang="en-US" sz="1500"/>
              <a:t>기능인 주소록 공유 친구 초대기능을 가지고 있습니다</a:t>
            </a:r>
            <a:r>
              <a:rPr lang="en-US" altLang="ko-KR" sz="1500"/>
              <a:t>.</a:t>
            </a:r>
            <a:endParaRPr lang="en-US" altLang="ko-KR" sz="1500"/>
          </a:p>
          <a:p>
            <a:pPr lvl="0">
              <a:defRPr/>
            </a:pPr>
            <a:endParaRPr lang="ko-KR" altLang="en-US" sz="1500"/>
          </a:p>
        </p:txBody>
      </p:sp>
      <p:sp>
        <p:nvSpPr>
          <p:cNvPr id="12" name="TextBox 7"/>
          <p:cNvSpPr txBox="1"/>
          <p:nvPr/>
        </p:nvSpPr>
        <p:spPr>
          <a:xfrm>
            <a:off x="5176965" y="4697041"/>
            <a:ext cx="3852220" cy="1454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200" lvl="0" indent="-214200">
              <a:buClr>
                <a:schemeClr val="tx1"/>
              </a:buClr>
              <a:buFont typeface="Wingdings"/>
              <a:buChar char="l"/>
              <a:defRPr/>
            </a:pPr>
            <a:r>
              <a:rPr lang="ko-KR" altLang="en-US" sz="1500"/>
              <a:t>증강현실 아바타 서비스로, 국내 대표적인 메타버스 플랫폼입니다</a:t>
            </a:r>
            <a:r>
              <a:rPr lang="en-US" altLang="ko-KR" sz="1500"/>
              <a:t>.</a:t>
            </a:r>
            <a:endParaRPr lang="en-US" altLang="ko-KR" sz="1500"/>
          </a:p>
          <a:p>
            <a:pPr marL="214200" lvl="0" indent="-214200">
              <a:buClr>
                <a:schemeClr val="tx1"/>
              </a:buClr>
              <a:buFont typeface="Wingdings"/>
              <a:buChar char="l"/>
              <a:defRPr/>
            </a:pPr>
            <a:r>
              <a:rPr lang="ko-KR" altLang="en-US" sz="1500"/>
              <a:t>제페토는 얼굴인식과 증강현실, 3D 기술 등을 이용해 아바타를 만들어 다른 이용자들과 소통하거나 다양한 가상현실 경험을 할 수 있습니다</a:t>
            </a:r>
            <a:r>
              <a:rPr lang="en-US" altLang="ko-KR" sz="1500"/>
              <a:t>.</a:t>
            </a:r>
            <a:endParaRPr lang="en-US" altLang="ko-KR"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유사 앱 웹 사이트 분석결과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76891" y="1467794"/>
            <a:ext cx="8868748" cy="5054308"/>
          </a:xfrm>
        </p:spPr>
        <p:txBody>
          <a:bodyPr/>
          <a:lstStyle/>
          <a:p>
            <a:pPr marL="185640" lvl="0" indent="-185640">
              <a:buSzPct val="100000"/>
              <a:buFont typeface="Wingdings"/>
              <a:buChar char="l"/>
              <a:defRPr/>
            </a:pPr>
            <a:r>
              <a:rPr lang="ko-KR" altLang="en-US" sz="1500"/>
              <a:t>구현방식은 차이가 있지만 본인의 아바타 프로필 각종 </a:t>
            </a:r>
            <a:r>
              <a:rPr lang="en-US" altLang="ko-KR" sz="1500"/>
              <a:t>SNS</a:t>
            </a:r>
            <a:r>
              <a:rPr lang="ko-KR" altLang="en-US" sz="1500"/>
              <a:t>기능 탑재는 많은 플랫폼들이 공통적으로 구현하고 있었습니다</a:t>
            </a:r>
            <a:r>
              <a:rPr lang="en-US" altLang="ko-KR" sz="1500"/>
              <a:t>.</a:t>
            </a:r>
            <a:endParaRPr lang="ko-KR" altLang="en-US" sz="1500"/>
          </a:p>
          <a:p>
            <a:pPr marL="185640" lvl="0" indent="-185640">
              <a:buSzPct val="100000"/>
              <a:buFont typeface="Wingdings"/>
              <a:buChar char="l"/>
              <a:defRPr/>
            </a:pPr>
            <a:r>
              <a:rPr lang="ko-KR" altLang="en-US" sz="1500"/>
              <a:t>가상의 공간에 사용자를 대표하는 아바타 프로필을 꾸며 본인의 </a:t>
            </a:r>
            <a:r>
              <a:rPr lang="en-US" altLang="ko-KR" sz="1500"/>
              <a:t>Identity</a:t>
            </a:r>
            <a:r>
              <a:rPr lang="ko-KR" altLang="en-US" sz="1500"/>
              <a:t>를 증명하고  </a:t>
            </a:r>
            <a:r>
              <a:rPr lang="en-US" altLang="ko-KR" sz="1500"/>
              <a:t>SNS</a:t>
            </a:r>
            <a:r>
              <a:rPr lang="ko-KR" altLang="en-US" sz="1500"/>
              <a:t>기능들로 친구 다른 불특정 다수와의 소통하는 부분은 강점이라고 생각하나 지나친 사생활</a:t>
            </a:r>
            <a:r>
              <a:rPr lang="en-US" altLang="ko-KR" sz="1500"/>
              <a:t>,</a:t>
            </a:r>
            <a:r>
              <a:rPr lang="ko-KR" altLang="en-US" sz="1500"/>
              <a:t>미간한 개인 정보의 노출 취약한 보안은 약점으로 보입니다</a:t>
            </a:r>
            <a:r>
              <a:rPr lang="en-US" altLang="ko-KR" sz="1500"/>
              <a:t>.</a:t>
            </a:r>
            <a:endParaRPr lang="en-US" altLang="ko-KR" sz="1500"/>
          </a:p>
          <a:p>
            <a:pPr marL="185640" lvl="0" indent="-185640">
              <a:buSzPct val="100000"/>
              <a:buFont typeface="Wingdings"/>
              <a:buChar char="l"/>
              <a:defRPr/>
            </a:pPr>
            <a:r>
              <a:rPr lang="ko-KR" altLang="en-US" sz="1500"/>
              <a:t>리뉴얼하는 싸이월드는 친구</a:t>
            </a:r>
            <a:r>
              <a:rPr lang="en-US" altLang="ko-KR" sz="1500"/>
              <a:t>,</a:t>
            </a:r>
            <a:r>
              <a:rPr lang="ko-KR" altLang="en-US" sz="1500"/>
              <a:t> 불특정 다수에 접근성에 많은 제약이 있는것같습니다</a:t>
            </a:r>
            <a:r>
              <a:rPr lang="en-US" altLang="ko-KR" sz="1500"/>
              <a:t>.</a:t>
            </a:r>
            <a:r>
              <a:rPr lang="ko-KR" altLang="en-US" sz="1500"/>
              <a:t> 일촌을 받아야 일촌으로 등록이 되고 불특정 다수의 미니홈피를 방문하기도 타 </a:t>
            </a:r>
            <a:r>
              <a:rPr lang="en-US" altLang="ko-KR" sz="1500"/>
              <a:t>SNS</a:t>
            </a:r>
            <a:r>
              <a:rPr lang="ko-KR" altLang="en-US" sz="1500"/>
              <a:t>부분보다 제한을 받는다는 느낌도 들었습니다</a:t>
            </a:r>
            <a:r>
              <a:rPr lang="en-US" altLang="ko-KR" sz="1500"/>
              <a:t>.</a:t>
            </a:r>
            <a:r>
              <a:rPr lang="ko-KR" altLang="en-US" sz="1500"/>
              <a:t>  </a:t>
            </a:r>
            <a:endParaRPr lang="ko-KR" altLang="en-US" sz="1500"/>
          </a:p>
          <a:p>
            <a:pPr marL="185640" lvl="0" indent="-185640">
              <a:buSzPct val="100000"/>
              <a:buFont typeface="Wingdings"/>
              <a:buChar char="l"/>
              <a:defRPr/>
            </a:pPr>
            <a:r>
              <a:rPr lang="ko-KR" altLang="en-US" sz="1500"/>
              <a:t>방명록 게시판 주크박스와 같은 단일 메뉴들 다르게 게임을 한다든지 플로팅 기능으로 불특정다수에게 본인의 인사</a:t>
            </a:r>
            <a:r>
              <a:rPr lang="en-US" altLang="ko-KR" sz="1500"/>
              <a:t>,</a:t>
            </a:r>
            <a:r>
              <a:rPr lang="ko-KR" altLang="en-US" sz="1500"/>
              <a:t> 하고 싶은 말들을 쓰고 답장을 받는 형태외 검색기능이 추가 되어 있고 검색기능 외 사용자가 자주 검색하는 관심사등을 바탕으로 </a:t>
            </a:r>
            <a:r>
              <a:rPr lang="en-US" altLang="ko-KR" sz="1500"/>
              <a:t>short </a:t>
            </a:r>
            <a:r>
              <a:rPr lang="ko-KR" altLang="en-US" sz="1500"/>
              <a:t>동영상을 보여주는 등의 기술은 싸이월드에는 없는 기능이고 추가했으면 하는 기술입니다</a:t>
            </a:r>
            <a:r>
              <a:rPr lang="en-US" altLang="ko-KR" sz="1500"/>
              <a:t>.</a:t>
            </a:r>
            <a:endParaRPr lang="en-US" altLang="ko-KR" sz="1500"/>
          </a:p>
          <a:p>
            <a:pPr marL="185640" lvl="0" indent="-185640">
              <a:buSzPct val="100000"/>
              <a:buFont typeface="Wingdings"/>
              <a:buChar char="l"/>
              <a:defRPr/>
            </a:pPr>
            <a:r>
              <a:rPr lang="ko-KR" altLang="en-US" sz="1500"/>
              <a:t>개인정보 보안 사생활 노출에 많은 사회적 관심이 쏠리고 있습니다</a:t>
            </a:r>
            <a:r>
              <a:rPr lang="en-US" altLang="ko-KR" sz="1500"/>
              <a:t>.</a:t>
            </a:r>
            <a:r>
              <a:rPr lang="ko-KR" altLang="en-US" sz="1500"/>
              <a:t>  </a:t>
            </a:r>
            <a:r>
              <a:rPr lang="en-US" altLang="ko-KR" sz="1500"/>
              <a:t>insta twitter </a:t>
            </a:r>
            <a:r>
              <a:rPr lang="ko-KR" altLang="en-US" sz="1500"/>
              <a:t>와 같은 플랫폼들에서 문제가 되는 사생활 침해 개인정보 보안등은 개선해야 될 부분이고 싸이월드에는 없는 기능들은 본받을 만합니다</a:t>
            </a:r>
            <a:r>
              <a:rPr lang="en-US" altLang="ko-KR" sz="1500"/>
              <a:t>.</a:t>
            </a:r>
            <a:endParaRPr lang="ko-KR" altLang="en-US" sz="1500"/>
          </a:p>
          <a:p>
            <a:pPr marL="185640" lvl="0" indent="-185640">
              <a:buSzPct val="100000"/>
              <a:buFont typeface="Wingdings"/>
              <a:buChar char="l"/>
              <a:defRPr/>
            </a:pPr>
            <a:r>
              <a:rPr lang="ko-KR" altLang="en-US" sz="1500"/>
              <a:t> 다른 </a:t>
            </a:r>
            <a:r>
              <a:rPr lang="en-US" altLang="ko-KR" sz="1500"/>
              <a:t>SNS</a:t>
            </a:r>
            <a:r>
              <a:rPr lang="ko-KR" altLang="en-US" sz="1500"/>
              <a:t>보다는 폐쇄적이지만 본인의 </a:t>
            </a:r>
            <a:r>
              <a:rPr lang="en-US" altLang="ko-KR" sz="1500"/>
              <a:t>identity</a:t>
            </a:r>
            <a:r>
              <a:rPr lang="ko-KR" altLang="en-US" sz="1500"/>
              <a:t>를 증명하기에는 오히려 싸이월드가 적합하다는 생각입니다</a:t>
            </a:r>
            <a:r>
              <a:rPr lang="en-US" altLang="ko-KR" sz="1500"/>
              <a:t>.</a:t>
            </a:r>
            <a:endParaRPr lang="en-US" altLang="ko-KR" sz="1500"/>
          </a:p>
          <a:p>
            <a:pPr lvl="0">
              <a:defRPr/>
            </a:pPr>
            <a:endParaRPr lang="ko-KR" altLang="en-US" sz="1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40" y="1024932"/>
            <a:ext cx="7650964" cy="5054321"/>
          </a:xfr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76275" y="234780"/>
            <a:ext cx="8596668" cy="1320800"/>
          </a:xfrm>
        </p:spPr>
        <p:txBody>
          <a:bodyPr/>
          <a:lstStyle/>
          <a:p>
            <a:r>
              <a:rPr lang="ko-KR" altLang="en-US" dirty="0" err="1"/>
              <a:t>미니홈피</a:t>
            </a:r>
            <a:r>
              <a:rPr lang="ko-KR" altLang="en-US" dirty="0"/>
              <a:t> 구조설계 및 요소 파악</a:t>
            </a:r>
          </a:p>
        </p:txBody>
      </p:sp>
    </p:spTree>
    <p:extLst>
      <p:ext uri="{BB962C8B-B14F-4D97-AF65-F5344CB8AC3E}">
        <p14:creationId xmlns:p14="http://schemas.microsoft.com/office/powerpoint/2010/main" val="2843499557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745" y="967004"/>
            <a:ext cx="4185623" cy="576262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요구사항명세서</a:t>
            </a:r>
            <a:endParaRPr lang="en-US" altLang="ko-KR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676275" y="1842021"/>
            <a:ext cx="4524376" cy="4742439"/>
          </a:xfrm>
        </p:spPr>
      </p:pic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096000" y="1007250"/>
            <a:ext cx="4185618" cy="576262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테이블</a:t>
            </a:r>
            <a:r>
              <a:rPr lang="en-US" altLang="ko-KR"/>
              <a:t>/</a:t>
            </a:r>
            <a:r>
              <a:rPr lang="ko-KR" altLang="en-US"/>
              <a:t>필드요소 추출</a:t>
            </a:r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tretch>
            <a:fillRect/>
          </a:stretch>
        </p:blipFill>
        <p:spPr>
          <a:xfrm>
            <a:off x="5827467" y="1868852"/>
            <a:ext cx="4913245" cy="4715609"/>
          </a:xfrm>
        </p:spPr>
      </p:pic>
      <p:sp>
        <p:nvSpPr>
          <p:cNvPr id="7" name="제목 1"/>
          <p:cNvSpPr txBox="1"/>
          <p:nvPr/>
        </p:nvSpPr>
        <p:spPr>
          <a:xfrm>
            <a:off x="676275" y="234780"/>
            <a:ext cx="8596668" cy="13208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리뉴얼요구사항명세서</a:t>
            </a:r>
            <a:r>
              <a:rPr lang="en-US" altLang="ko-KR"/>
              <a:t>/</a:t>
            </a:r>
            <a:r>
              <a:rPr lang="ko-KR" altLang="en-US"/>
              <a:t>필드요소 추출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패싯">
  <a:themeElements>
    <a:clrScheme name="황록색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Microsoft JhengHei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Microsoft JhengHei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1310</ep:Words>
  <ep:PresentationFormat>와이드스크린</ep:PresentationFormat>
  <ep:Paragraphs>148</ep:Paragraphs>
  <ep:Slides>27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패싯</vt:lpstr>
      <vt:lpstr>웹 개발 프로젝트</vt:lpstr>
      <vt:lpstr>프로젝트 명   - 미니홈페이지(CYWORLD) 리뉴얼</vt:lpstr>
      <vt:lpstr>시스템환경 및 사용 IDE</vt:lpstr>
      <vt:lpstr>슬라이드 4</vt:lpstr>
      <vt:lpstr>유사 앱 웹사이트 분석 예시</vt:lpstr>
      <vt:lpstr>타사 앱 웹사이트 분석 예시</vt:lpstr>
      <vt:lpstr>유사 앱 웹 사이트 분석결과</vt:lpstr>
      <vt:lpstr>미니홈피 구조설계 및 요소 파악</vt:lpstr>
      <vt:lpstr>슬라이드 9</vt:lpstr>
      <vt:lpstr>미니홈피 대략적 화면구성(Balsamiq)</vt:lpstr>
      <vt:lpstr>DB 구성(My-SQL8.0)</vt:lpstr>
      <vt:lpstr>Cyworld 구현작업 1.로그인</vt:lpstr>
      <vt:lpstr>슬라이드 13</vt:lpstr>
      <vt:lpstr>Cyworld 구현작업 로그인 페이지 및 배경화면 상품</vt:lpstr>
      <vt:lpstr>Cyworld 구현작업 배경화면 상품 구매 및 보유효과</vt:lpstr>
      <vt:lpstr>Cyworld 구현작업 보유효과 적용</vt:lpstr>
      <vt:lpstr>Cyworld 구현작업 1.Index(Mainpage)</vt:lpstr>
      <vt:lpstr>Cyworld 구현작업 1.Index(Mainpage)</vt:lpstr>
      <vt:lpstr>Cyworld 구현작업 1.Index(Mainpage)</vt:lpstr>
      <vt:lpstr>Cyworld 구현작업 2.Profile</vt:lpstr>
      <vt:lpstr>Cyworld 구현작업 3.다이어리</vt:lpstr>
      <vt:lpstr>Cyworld 구현작업 4.주크박스</vt:lpstr>
      <vt:lpstr>Cyworld 구현작업 4.주크박스</vt:lpstr>
      <vt:lpstr>Cyworld 구현작업 5.사진첩</vt:lpstr>
      <vt:lpstr>Cyworld 평가 및 느낀점, 문제점</vt:lpstr>
      <vt:lpstr>Cyworld 평가 및 느낀점, 문제점</vt:lpstr>
      <vt:lpstr>감 사 합 니 다.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2023-05-15T06:20:48.000</dcterms:created>
  <dc:creator>kcd</dc:creator>
  <cp:lastModifiedBy>kcd</cp:lastModifiedBy>
  <dcterms:modified xsi:type="dcterms:W3CDTF">2023-06-20T07:31:56.069</dcterms:modified>
  <cp:revision>62</cp:revision>
  <dc:title>프로젝트 과제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